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9"/>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aj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aj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Ref idx="maj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aj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aj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aj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aj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771"/>
  </p:normalViewPr>
  <p:slideViewPr>
    <p:cSldViewPr snapToGrid="0" snapToObjects="1">
      <p:cViewPr varScale="1">
        <p:scale>
          <a:sx n="49" d="100"/>
          <a:sy n="49" d="100"/>
        </p:scale>
        <p:origin x="57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4" name="Shape 74"/>
          <p:cNvSpPr>
            <a:spLocks noGrp="1" noRot="1" noChangeAspect="1"/>
          </p:cNvSpPr>
          <p:nvPr>
            <p:ph type="sldImg"/>
          </p:nvPr>
        </p:nvSpPr>
        <p:spPr>
          <a:xfrm>
            <a:off x="1143000" y="685800"/>
            <a:ext cx="4572000" cy="3429000"/>
          </a:xfrm>
          <a:prstGeom prst="rect">
            <a:avLst/>
          </a:prstGeom>
        </p:spPr>
        <p:txBody>
          <a:bodyPr/>
          <a:lstStyle/>
          <a:p>
            <a:endParaRPr/>
          </a:p>
        </p:txBody>
      </p:sp>
      <p:sp>
        <p:nvSpPr>
          <p:cNvPr id="75" name="Shape 7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Session Title">
    <p:spTree>
      <p:nvGrpSpPr>
        <p:cNvPr id="1" name=""/>
        <p:cNvGrpSpPr/>
        <p:nvPr/>
      </p:nvGrpSpPr>
      <p:grpSpPr>
        <a:xfrm>
          <a:off x="0" y="0"/>
          <a:ext cx="0" cy="0"/>
          <a:chOff x="0" y="0"/>
          <a:chExt cx="0" cy="0"/>
        </a:xfrm>
      </p:grpSpPr>
      <p:pic>
        <p:nvPicPr>
          <p:cNvPr id="12" name="1.png" descr="1.pn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3" name="Slide Number"/>
          <p:cNvSpPr txBox="1">
            <a:spLocks noGrp="1"/>
          </p:cNvSpPr>
          <p:nvPr>
            <p:ph type="sldNum" sz="quarter" idx="2"/>
          </p:nvPr>
        </p:nvSpPr>
        <p:spPr>
          <a:xfrm>
            <a:off x="11935814" y="13010554"/>
            <a:ext cx="494513" cy="511176"/>
          </a:xfrm>
          <a:prstGeom prst="rect">
            <a:avLst/>
          </a:prstGeom>
        </p:spPr>
        <p:txBody>
          <a:bodyPr/>
          <a:lstStyle>
            <a:lvl1pPr>
              <a:defRPr>
                <a:latin typeface="+mn-lt"/>
                <a:ea typeface="+mn-ea"/>
                <a:cs typeface="+mn-cs"/>
                <a:sym typeface="Helvetica Light"/>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re-webinar">
    <p:spTree>
      <p:nvGrpSpPr>
        <p:cNvPr id="1" name=""/>
        <p:cNvGrpSpPr/>
        <p:nvPr/>
      </p:nvGrpSpPr>
      <p:grpSpPr>
        <a:xfrm>
          <a:off x="0" y="0"/>
          <a:ext cx="0" cy="0"/>
          <a:chOff x="0" y="0"/>
          <a:chExt cx="0" cy="0"/>
        </a:xfrm>
      </p:grpSpPr>
      <p:sp>
        <p:nvSpPr>
          <p:cNvPr id="20" name="Title Text"/>
          <p:cNvSpPr txBox="1">
            <a:spLocks noGrp="1"/>
          </p:cNvSpPr>
          <p:nvPr>
            <p:ph type="title"/>
          </p:nvPr>
        </p:nvSpPr>
        <p:spPr>
          <a:xfrm>
            <a:off x="4387453" y="625078"/>
            <a:ext cx="15609094" cy="3036094"/>
          </a:xfrm>
          <a:prstGeom prst="rect">
            <a:avLst/>
          </a:prstGeom>
        </p:spPr>
        <p:txBody>
          <a:bodyPr/>
          <a:lstStyle>
            <a:lvl1pPr algn="ctr"/>
          </a:lstStyle>
          <a:p>
            <a:r>
              <a:t>Title Text</a:t>
            </a:r>
          </a:p>
        </p:txBody>
      </p:sp>
      <p:sp>
        <p:nvSpPr>
          <p:cNvPr id="21" name="Body Level One…"/>
          <p:cNvSpPr txBox="1">
            <a:spLocks noGrp="1"/>
          </p:cNvSpPr>
          <p:nvPr>
            <p:ph type="body" idx="1"/>
          </p:nvPr>
        </p:nvSpPr>
        <p:spPr>
          <a:xfrm>
            <a:off x="4387453" y="3661171"/>
            <a:ext cx="15609094" cy="8840392"/>
          </a:xfrm>
          <a:prstGeom prst="rect">
            <a:avLst/>
          </a:prstGeom>
        </p:spPr>
        <p:txBody>
          <a:bodyPr anchor="ctr">
            <a:normAutofit/>
          </a:bodyPr>
          <a:lstStyle>
            <a:lvl1pPr marL="642055" indent="-642055">
              <a:buSzPct val="100000"/>
              <a:buChar char="•"/>
            </a:lvl1pPr>
            <a:lvl2pPr marL="1086555" indent="-642055">
              <a:buSzPct val="75000"/>
              <a:buChar char="•"/>
            </a:lvl2pPr>
            <a:lvl3pPr marL="1531055" indent="-642055">
              <a:buSzPct val="75000"/>
              <a:buChar char="•"/>
            </a:lvl3pPr>
            <a:lvl4pPr marL="1975555" indent="-642055">
              <a:buSzPct val="75000"/>
              <a:buChar char="•"/>
            </a:lvl4pPr>
            <a:lvl5pPr marL="2420055" indent="-642055">
              <a:buSzPct val="75000"/>
              <a:buChar char="•"/>
            </a:lvl5pPr>
          </a:lstStyle>
          <a:p>
            <a:r>
              <a:t>Body Level One</a:t>
            </a:r>
          </a:p>
          <a:p>
            <a:pPr lvl="1"/>
            <a:r>
              <a:t>Body Level Two</a:t>
            </a:r>
          </a:p>
          <a:p>
            <a:pPr lvl="2"/>
            <a:r>
              <a:t>Body Level Three</a:t>
            </a:r>
          </a:p>
          <a:p>
            <a:pPr lvl="3"/>
            <a:r>
              <a:t>Body Level Four</a:t>
            </a:r>
          </a:p>
          <a:p>
            <a:pPr lvl="4"/>
            <a:r>
              <a:t>Body Level Five</a:t>
            </a:r>
          </a:p>
        </p:txBody>
      </p:sp>
      <p:pic>
        <p:nvPicPr>
          <p:cNvPr id="22" name="RYFS_5_KEYNOTE_Keynote Footer 1920x60.png" descr="RYFS_5_KEYNOTE_Keynote Footer 1920x60.png"/>
          <p:cNvPicPr>
            <a:picLocks noChangeAspect="1"/>
          </p:cNvPicPr>
          <p:nvPr/>
        </p:nvPicPr>
        <p:blipFill>
          <a:blip r:embed="rId2"/>
          <a:stretch>
            <a:fillRect/>
          </a:stretch>
        </p:blipFill>
        <p:spPr>
          <a:xfrm>
            <a:off x="-1" y="12994588"/>
            <a:ext cx="24384001" cy="762001"/>
          </a:xfrm>
          <a:prstGeom prst="rect">
            <a:avLst/>
          </a:prstGeom>
          <a:ln w="12700">
            <a:miter lim="400000"/>
          </a:ln>
        </p:spPr>
      </p:pic>
      <p:sp>
        <p:nvSpPr>
          <p:cNvPr id="23" name="Slide Number"/>
          <p:cNvSpPr txBox="1">
            <a:spLocks noGrp="1"/>
          </p:cNvSpPr>
          <p:nvPr>
            <p:ph type="sldNum" sz="quarter" idx="2"/>
          </p:nvPr>
        </p:nvSpPr>
        <p:spPr>
          <a:xfrm>
            <a:off x="264253" y="361157"/>
            <a:ext cx="494607" cy="48850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Title Text"/>
          <p:cNvSpPr txBox="1">
            <a:spLocks noGrp="1"/>
          </p:cNvSpPr>
          <p:nvPr>
            <p:ph type="title"/>
          </p:nvPr>
        </p:nvSpPr>
        <p:spPr>
          <a:prstGeom prst="rect">
            <a:avLst/>
          </a:prstGeom>
        </p:spPr>
        <p:txBody>
          <a:bodyPr/>
          <a:lstStyle/>
          <a:p>
            <a:r>
              <a:t>Title Text</a:t>
            </a:r>
          </a:p>
        </p:txBody>
      </p:sp>
      <p:sp>
        <p:nvSpPr>
          <p:cNvPr id="3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39" name="Slide Number"/>
          <p:cNvSpPr txBox="1">
            <a:spLocks noGrp="1"/>
          </p:cNvSpPr>
          <p:nvPr>
            <p:ph type="sldNum" sz="quarter" idx="2"/>
          </p:nvPr>
        </p:nvSpPr>
        <p:spPr>
          <a:xfrm>
            <a:off x="11935814" y="13010554"/>
            <a:ext cx="494513" cy="511176"/>
          </a:xfrm>
          <a:prstGeom prst="rect">
            <a:avLst/>
          </a:prstGeom>
        </p:spPr>
        <p:txBody>
          <a:bodyPr/>
          <a:lstStyle>
            <a:lvl1pPr>
              <a:defRPr>
                <a:latin typeface="+mn-lt"/>
                <a:ea typeface="+mn-ea"/>
                <a:cs typeface="+mn-cs"/>
                <a:sym typeface="Helvetica Light"/>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Bullets copy">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pic>
        <p:nvPicPr>
          <p:cNvPr id="58" name="RYFS_5_KEYNOTE_Keynote Footer 1920x60.png" descr="RYFS_5_KEYNOTE_Keynote Footer 1920x60.png"/>
          <p:cNvPicPr>
            <a:picLocks noChangeAspect="1"/>
          </p:cNvPicPr>
          <p:nvPr/>
        </p:nvPicPr>
        <p:blipFill>
          <a:blip r:embed="rId2"/>
          <a:stretch>
            <a:fillRect/>
          </a:stretch>
        </p:blipFill>
        <p:spPr>
          <a:xfrm>
            <a:off x="0" y="12955806"/>
            <a:ext cx="24384001" cy="762001"/>
          </a:xfrm>
          <a:prstGeom prst="rect">
            <a:avLst/>
          </a:prstGeom>
          <a:ln w="12700">
            <a:miter lim="400000"/>
          </a:ln>
        </p:spPr>
      </p:pic>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213884" y="478434"/>
            <a:ext cx="19956231" cy="2686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2209800" y="3515008"/>
            <a:ext cx="20324309" cy="8662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lstStyle/>
          <a:p>
            <a:r>
              <a:t>Body Level One</a:t>
            </a:r>
          </a:p>
          <a:p>
            <a:pPr lvl="1"/>
            <a:r>
              <a:t>Body Level Two</a:t>
            </a:r>
          </a:p>
          <a:p>
            <a:pPr lvl="2"/>
            <a:r>
              <a:t>Body Level Three</a:t>
            </a:r>
          </a:p>
          <a:p>
            <a:pPr lvl="3"/>
            <a:r>
              <a:t>Body Level Four</a:t>
            </a:r>
          </a:p>
          <a:p>
            <a:pPr lvl="4"/>
            <a:r>
              <a:t>Body Level Five</a:t>
            </a:r>
          </a:p>
        </p:txBody>
      </p:sp>
      <p:pic>
        <p:nvPicPr>
          <p:cNvPr id="4" name="RYFS_5_KEYNOTE_Keynote Footer 1920x60.png" descr="RYFS_5_KEYNOTE_Keynote Footer 1920x60.png"/>
          <p:cNvPicPr>
            <a:picLocks noChangeAspect="1"/>
          </p:cNvPicPr>
          <p:nvPr/>
        </p:nvPicPr>
        <p:blipFill>
          <a:blip r:embed="rId7"/>
          <a:stretch>
            <a:fillRect/>
          </a:stretch>
        </p:blipFill>
        <p:spPr>
          <a:xfrm>
            <a:off x="0" y="12987077"/>
            <a:ext cx="24384001" cy="762001"/>
          </a:xfrm>
          <a:prstGeom prst="rect">
            <a:avLst/>
          </a:prstGeom>
          <a:ln w="12700">
            <a:miter lim="400000"/>
          </a:ln>
        </p:spPr>
      </p:pic>
      <p:sp>
        <p:nvSpPr>
          <p:cNvPr id="5" name="Slide Number"/>
          <p:cNvSpPr txBox="1">
            <a:spLocks noGrp="1"/>
          </p:cNvSpPr>
          <p:nvPr>
            <p:ph type="sldNum" sz="quarter" idx="2"/>
          </p:nvPr>
        </p:nvSpPr>
        <p:spPr>
          <a:xfrm>
            <a:off x="264253" y="361157"/>
            <a:ext cx="494607" cy="488505"/>
          </a:xfrm>
          <a:prstGeom prst="rect">
            <a:avLst/>
          </a:prstGeom>
          <a:ln w="12700">
            <a:miter lim="400000"/>
          </a:ln>
        </p:spPr>
        <p:txBody>
          <a:bodyPr wrap="none" lIns="71437" tIns="71437" rIns="71437" bIns="71437">
            <a:spAutoFit/>
          </a:bodyPr>
          <a:lstStyle>
            <a:lvl1pPr>
              <a:defRPr sz="2400">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Lst>
  <p:transition spd="med"/>
  <p:txStyles>
    <p:titleStyle>
      <a:lvl1pPr marL="0" marR="0" indent="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1pPr>
      <a:lvl2pPr marL="0" marR="0" indent="2286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2pPr>
      <a:lvl3pPr marL="0" marR="0" indent="4572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3pPr>
      <a:lvl4pPr marL="0" marR="0" indent="6858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4pPr>
      <a:lvl5pPr marL="0" marR="0" indent="9144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5pPr>
      <a:lvl6pPr marL="0" marR="0" indent="11430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6pPr>
      <a:lvl7pPr marL="0" marR="0" indent="13716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7pPr>
      <a:lvl8pPr marL="0" marR="0" indent="16002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8pPr>
      <a:lvl9pPr marL="0" marR="0" indent="1828800" algn="l" defTabSz="821531" latinLnBrk="0">
        <a:lnSpc>
          <a:spcPct val="100000"/>
        </a:lnSpc>
        <a:spcBef>
          <a:spcPts val="0"/>
        </a:spcBef>
        <a:spcAft>
          <a:spcPts val="0"/>
        </a:spcAft>
        <a:buClrTx/>
        <a:buSzTx/>
        <a:buFontTx/>
        <a:buNone/>
        <a:tabLst/>
        <a:defRPr sz="7000" b="1" i="0" u="none" strike="noStrike" cap="none" spc="0" baseline="0">
          <a:solidFill>
            <a:schemeClr val="accent1">
              <a:hueOff val="273562"/>
              <a:satOff val="2937"/>
              <a:lumOff val="-22233"/>
            </a:schemeClr>
          </a:solidFill>
          <a:uFillTx/>
          <a:latin typeface="+mj-lt"/>
          <a:ea typeface="+mj-ea"/>
          <a:cs typeface="+mj-cs"/>
          <a:sym typeface="Helvetica"/>
        </a:defRPr>
      </a:lvl9pPr>
    </p:titleStyle>
    <p:bodyStyle>
      <a:lvl1pPr marL="0" marR="0" indent="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1pPr>
      <a:lvl2pPr marL="0" marR="0" indent="2286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2pPr>
      <a:lvl3pPr marL="0" marR="0" indent="4572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3pPr>
      <a:lvl4pPr marL="0" marR="0" indent="6858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4pPr>
      <a:lvl5pPr marL="0" marR="0" indent="9144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5pPr>
      <a:lvl6pPr marL="0" marR="0" indent="11430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6pPr>
      <a:lvl7pPr marL="0" marR="0" indent="13716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7pPr>
      <a:lvl8pPr marL="0" marR="0" indent="16002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8pPr>
      <a:lvl9pPr marL="0" marR="0" indent="1828800" algn="l" defTabSz="821531" rtl="0" latinLnBrk="0">
        <a:lnSpc>
          <a:spcPct val="100000"/>
        </a:lnSpc>
        <a:spcBef>
          <a:spcPts val="5000"/>
        </a:spcBef>
        <a:spcAft>
          <a:spcPts val="0"/>
        </a:spcAft>
        <a:buClrTx/>
        <a:buSzTx/>
        <a:buFontTx/>
        <a:buNone/>
        <a:tabLst/>
        <a:defRPr sz="5200" b="0" i="0" u="none" strike="noStrike" cap="none" spc="0" baseline="0">
          <a:solidFill>
            <a:srgbClr val="000000"/>
          </a:solidFill>
          <a:uFillTx/>
          <a:latin typeface="+mj-lt"/>
          <a:ea typeface="+mj-ea"/>
          <a:cs typeface="+mj-cs"/>
          <a:sym typeface="Helvetica"/>
        </a:defRPr>
      </a:lvl9pPr>
    </p:bodyStyle>
    <p:otherStyle>
      <a:lvl1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1pPr>
      <a:lvl2pPr marL="0" marR="0" indent="2286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2pPr>
      <a:lvl3pPr marL="0" marR="0" indent="4572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3pPr>
      <a:lvl4pPr marL="0" marR="0" indent="6858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4pPr>
      <a:lvl5pPr marL="0" marR="0" indent="9144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5pPr>
      <a:lvl6pPr marL="0" marR="0" indent="11430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6pPr>
      <a:lvl7pPr marL="0" marR="0" indent="13716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7pPr>
      <a:lvl8pPr marL="0" marR="0" indent="16002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8pPr>
      <a:lvl9pPr marL="0" marR="0" indent="182880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DougAddison.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DougAddison.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storing Your…"/>
          <p:cNvSpPr txBox="1">
            <a:spLocks noGrp="1"/>
          </p:cNvSpPr>
          <p:nvPr>
            <p:ph type="title"/>
          </p:nvPr>
        </p:nvSpPr>
        <p:spPr>
          <a:xfrm>
            <a:off x="4059481" y="2661620"/>
            <a:ext cx="16265038" cy="2420729"/>
          </a:xfrm>
          <a:prstGeom prst="rect">
            <a:avLst/>
          </a:prstGeom>
        </p:spPr>
        <p:txBody>
          <a:bodyPr anchor="t"/>
          <a:lstStyle/>
          <a:p>
            <a:pPr>
              <a:defRPr sz="7200" i="1"/>
            </a:pPr>
            <a:r>
              <a:t>Restoring Your </a:t>
            </a:r>
          </a:p>
          <a:p>
            <a:pPr>
              <a:defRPr sz="7200" i="1"/>
            </a:pPr>
            <a:r>
              <a:t>Financial Storehouses</a:t>
            </a:r>
          </a:p>
        </p:txBody>
      </p:sp>
      <p:sp>
        <p:nvSpPr>
          <p:cNvPr id="79" name="Live Online Workshop…"/>
          <p:cNvSpPr txBox="1">
            <a:spLocks noGrp="1"/>
          </p:cNvSpPr>
          <p:nvPr>
            <p:ph type="body" sz="half" idx="1"/>
          </p:nvPr>
        </p:nvSpPr>
        <p:spPr>
          <a:xfrm>
            <a:off x="3787964" y="5853272"/>
            <a:ext cx="16808072" cy="5303518"/>
          </a:xfrm>
          <a:prstGeom prst="rect">
            <a:avLst/>
          </a:prstGeom>
        </p:spPr>
        <p:txBody>
          <a:bodyPr anchor="t"/>
          <a:lstStyle/>
          <a:p>
            <a:pPr marL="0" indent="0" algn="ctr">
              <a:spcBef>
                <a:spcPts val="0"/>
              </a:spcBef>
              <a:buSzTx/>
              <a:buNone/>
              <a:defRPr sz="5400" b="1" i="1"/>
            </a:pPr>
            <a:endParaRPr/>
          </a:p>
          <a:p>
            <a:pPr marL="0" indent="0" algn="ctr">
              <a:spcBef>
                <a:spcPts val="3000"/>
              </a:spcBef>
              <a:buSzTx/>
              <a:buNone/>
              <a:defRPr sz="5400">
                <a:latin typeface="+mn-lt"/>
                <a:ea typeface="+mn-ea"/>
                <a:cs typeface="+mn-cs"/>
                <a:sym typeface="Helvetica Light"/>
              </a:defRPr>
            </a:pPr>
            <a:r>
              <a:t>Live Online Workshop</a:t>
            </a:r>
          </a:p>
          <a:p>
            <a:pPr marL="0" indent="0" algn="ctr">
              <a:spcBef>
                <a:spcPts val="0"/>
              </a:spcBef>
              <a:buSzTx/>
              <a:buNone/>
              <a:defRPr sz="5400">
                <a:latin typeface="+mn-lt"/>
                <a:ea typeface="+mn-ea"/>
                <a:cs typeface="+mn-cs"/>
                <a:sym typeface="Helvetica Light"/>
              </a:defRPr>
            </a:pPr>
            <a:r>
              <a:t>Copyright © 2021 Doug Addison</a:t>
            </a:r>
          </a:p>
          <a:p>
            <a:pPr marL="0" indent="0" algn="ctr">
              <a:spcBef>
                <a:spcPts val="3000"/>
              </a:spcBef>
              <a:buSzTx/>
              <a:buNone/>
              <a:defRPr sz="5400">
                <a:latin typeface="+mn-lt"/>
                <a:ea typeface="+mn-ea"/>
                <a:cs typeface="+mn-cs"/>
                <a:sym typeface="Helvetica Light"/>
              </a:defRPr>
            </a:pPr>
            <a:r>
              <a:t>All Rights Reserved</a:t>
            </a:r>
          </a:p>
          <a:p>
            <a:pPr marL="0" indent="0" algn="ctr">
              <a:spcBef>
                <a:spcPts val="0"/>
              </a:spcBef>
              <a:buSzTx/>
              <a:buNone/>
              <a:defRPr sz="5400">
                <a:latin typeface="+mn-lt"/>
                <a:ea typeface="+mn-ea"/>
                <a:cs typeface="+mn-cs"/>
                <a:sym typeface="Helvetica Light"/>
              </a:defRPr>
            </a:pPr>
            <a:r>
              <a:rPr>
                <a:hlinkClick r:id="rId2"/>
              </a:rPr>
              <a:t>DougAddison.com</a:t>
            </a:r>
            <a:r>
              <a:t>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Doug by anotherway sign5 (2).jpg" descr="Doug by anotherway sign5 (2).jpg"/>
          <p:cNvPicPr>
            <a:picLocks noChangeAspect="1"/>
          </p:cNvPicPr>
          <p:nvPr/>
        </p:nvPicPr>
        <p:blipFill>
          <a:blip r:embed="rId2"/>
          <a:srcRect l="45452" t="7199" r="4286" b="7199"/>
          <a:stretch>
            <a:fillRect/>
          </a:stretch>
        </p:blipFill>
        <p:spPr>
          <a:xfrm>
            <a:off x="13124456" y="1473970"/>
            <a:ext cx="9482301" cy="10767949"/>
          </a:xfrm>
          <a:prstGeom prst="rect">
            <a:avLst/>
          </a:prstGeom>
          <a:ln w="12700">
            <a:miter lim="400000"/>
          </a:ln>
        </p:spPr>
      </p:pic>
      <p:sp>
        <p:nvSpPr>
          <p:cNvPr id="82" name="Doug Addison"/>
          <p:cNvSpPr txBox="1">
            <a:spLocks noGrp="1"/>
          </p:cNvSpPr>
          <p:nvPr>
            <p:ph type="title"/>
          </p:nvPr>
        </p:nvSpPr>
        <p:spPr>
          <a:xfrm>
            <a:off x="2209800" y="482600"/>
            <a:ext cx="11568659" cy="2692400"/>
          </a:xfrm>
          <a:prstGeom prst="rect">
            <a:avLst/>
          </a:prstGeom>
        </p:spPr>
        <p:txBody>
          <a:bodyPr/>
          <a:lstStyle>
            <a:lvl1pPr algn="l"/>
          </a:lstStyle>
          <a:p>
            <a:r>
              <a:t>Doug Addison</a:t>
            </a:r>
          </a:p>
        </p:txBody>
      </p:sp>
      <p:sp>
        <p:nvSpPr>
          <p:cNvPr id="83" name="Doug Addison is a prophetic speaker, author and coach. He is known for his Daily Prophetic Words, Spirit Connection podcast, and blog.…"/>
          <p:cNvSpPr txBox="1">
            <a:spLocks noGrp="1"/>
          </p:cNvSpPr>
          <p:nvPr>
            <p:ph type="body" sz="half" idx="1"/>
          </p:nvPr>
        </p:nvSpPr>
        <p:spPr>
          <a:xfrm>
            <a:off x="2209800" y="3175728"/>
            <a:ext cx="10210699" cy="9262061"/>
          </a:xfrm>
          <a:prstGeom prst="rect">
            <a:avLst/>
          </a:prstGeom>
        </p:spPr>
        <p:txBody>
          <a:bodyPr/>
          <a:lstStyle/>
          <a:p>
            <a:pPr marL="0" indent="0">
              <a:spcBef>
                <a:spcPts val="4000"/>
              </a:spcBef>
              <a:buSzTx/>
              <a:buNone/>
              <a:defRPr sz="3800"/>
            </a:pPr>
            <a:r>
              <a:t>Doug Addison is a prophetic speaker, author and coach. He is known for his </a:t>
            </a:r>
            <a:r>
              <a:rPr i="1"/>
              <a:t>Daily Prophetic Words</a:t>
            </a:r>
            <a:r>
              <a:t>, </a:t>
            </a:r>
            <a:r>
              <a:rPr i="1"/>
              <a:t>Spirit Connection</a:t>
            </a:r>
            <a:r>
              <a:t> podcast, and blog. </a:t>
            </a:r>
          </a:p>
          <a:p>
            <a:pPr marL="0" indent="0">
              <a:spcBef>
                <a:spcPts val="4000"/>
              </a:spcBef>
              <a:buSzTx/>
              <a:buNone/>
              <a:defRPr sz="3800"/>
            </a:pPr>
            <a:r>
              <a:t>Doug's message of love, hope and having fun reaches people around the world! His powerful, positively funny teaching style and coaching helps open people to discover their destiny and experience God's supernatural love and power.</a:t>
            </a:r>
          </a:p>
          <a:p>
            <a:pPr marL="0" indent="0">
              <a:spcBef>
                <a:spcPts val="4000"/>
              </a:spcBef>
              <a:buSzTx/>
              <a:buNone/>
              <a:defRPr sz="3800"/>
            </a:pPr>
            <a:r>
              <a:t>He and his wife Linda live in Los Angeles, California, where they are impacting the arts, entertainment and media industries.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rainer Name"/>
          <p:cNvSpPr txBox="1">
            <a:spLocks noGrp="1"/>
          </p:cNvSpPr>
          <p:nvPr>
            <p:ph type="title"/>
          </p:nvPr>
        </p:nvSpPr>
        <p:spPr>
          <a:xfrm>
            <a:off x="2209800" y="482600"/>
            <a:ext cx="11568660" cy="2692400"/>
          </a:xfrm>
          <a:prstGeom prst="rect">
            <a:avLst/>
          </a:prstGeom>
        </p:spPr>
        <p:txBody>
          <a:bodyPr/>
          <a:lstStyle>
            <a:lvl1pPr algn="l"/>
          </a:lstStyle>
          <a:p>
            <a:r>
              <a:rPr dirty="0"/>
              <a:t>Trainer Name</a:t>
            </a:r>
          </a:p>
        </p:txBody>
      </p:sp>
      <p:sp>
        <p:nvSpPr>
          <p:cNvPr id="76" name="Insert your trainer bio in this space, and your photo to the right.…"/>
          <p:cNvSpPr txBox="1">
            <a:spLocks noGrp="1"/>
          </p:cNvSpPr>
          <p:nvPr>
            <p:ph type="body" sz="half" idx="1"/>
          </p:nvPr>
        </p:nvSpPr>
        <p:spPr>
          <a:xfrm>
            <a:off x="2209800" y="3175729"/>
            <a:ext cx="10210700" cy="9262062"/>
          </a:xfrm>
          <a:prstGeom prst="rect">
            <a:avLst/>
          </a:prstGeom>
        </p:spPr>
        <p:txBody>
          <a:bodyPr>
            <a:normAutofit/>
          </a:bodyPr>
          <a:lstStyle/>
          <a:p>
            <a:pPr marL="0" indent="0">
              <a:spcBef>
                <a:spcPts val="4000"/>
              </a:spcBef>
              <a:buSzTx/>
              <a:buNone/>
              <a:defRPr sz="3800"/>
            </a:pPr>
            <a:r>
              <a:rPr dirty="0"/>
              <a:t>Insert your trainer bio in this space, and your photo to the right. </a:t>
            </a:r>
          </a:p>
          <a:p>
            <a:pPr marL="0" indent="0">
              <a:spcBef>
                <a:spcPts val="4000"/>
              </a:spcBef>
              <a:buSzTx/>
              <a:buNone/>
              <a:defRPr sz="3800"/>
            </a:pPr>
            <a:r>
              <a:rPr dirty="0"/>
              <a:t>…</a:t>
            </a:r>
          </a:p>
          <a:p>
            <a:pPr marL="0" indent="0">
              <a:spcBef>
                <a:spcPts val="4000"/>
              </a:spcBef>
              <a:buSzTx/>
              <a:buNone/>
              <a:defRPr sz="3800"/>
            </a:pPr>
            <a:r>
              <a:rPr dirty="0"/>
              <a:t>…</a:t>
            </a:r>
          </a:p>
          <a:p>
            <a:pPr marL="0" indent="0">
              <a:spcBef>
                <a:spcPts val="4000"/>
              </a:spcBef>
              <a:buSzTx/>
              <a:buNone/>
              <a:defRPr sz="3800"/>
            </a:pPr>
            <a:r>
              <a:rPr dirty="0"/>
              <a:t>…</a:t>
            </a:r>
          </a:p>
          <a:p>
            <a:pPr marL="0" indent="0">
              <a:spcBef>
                <a:spcPts val="4000"/>
              </a:spcBef>
              <a:buSzTx/>
              <a:buNone/>
              <a:defRPr sz="3800"/>
            </a:pPr>
            <a:r>
              <a:rPr dirty="0"/>
              <a:t>…</a:t>
            </a:r>
          </a:p>
          <a:p>
            <a:pPr marL="0" indent="0">
              <a:spcBef>
                <a:spcPts val="4000"/>
              </a:spcBef>
              <a:buSzTx/>
              <a:buNone/>
              <a:defRPr sz="3800"/>
            </a:pPr>
            <a:r>
              <a:rPr dirty="0"/>
              <a:t>…</a:t>
            </a:r>
          </a:p>
          <a:p>
            <a:pPr marL="0" indent="0">
              <a:spcBef>
                <a:spcPts val="4000"/>
              </a:spcBef>
              <a:buSzTx/>
              <a:buNone/>
              <a:defRPr sz="3800"/>
            </a:pPr>
            <a:r>
              <a:rPr dirty="0"/>
              <a:t>…</a:t>
            </a:r>
          </a:p>
          <a:p>
            <a:pPr marL="0" indent="0">
              <a:spcBef>
                <a:spcPts val="4000"/>
              </a:spcBef>
              <a:buSzTx/>
              <a:buNone/>
              <a:defRPr sz="3800"/>
            </a:pPr>
            <a:r>
              <a:rPr dirty="0"/>
              <a:t>…</a:t>
            </a:r>
          </a:p>
        </p:txBody>
      </p:sp>
      <p:pic>
        <p:nvPicPr>
          <p:cNvPr id="77" name="FB Ad Images Square (2).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3052186" y="2125858"/>
            <a:ext cx="10311932" cy="1031193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What You Can And Cannot Do With The Notes"/>
          <p:cNvSpPr txBox="1">
            <a:spLocks noGrp="1"/>
          </p:cNvSpPr>
          <p:nvPr>
            <p:ph type="title"/>
          </p:nvPr>
        </p:nvSpPr>
        <p:spPr>
          <a:xfrm>
            <a:off x="2241068" y="260962"/>
            <a:ext cx="19901864" cy="3465000"/>
          </a:xfrm>
          <a:prstGeom prst="rect">
            <a:avLst/>
          </a:prstGeom>
        </p:spPr>
        <p:txBody>
          <a:bodyPr/>
          <a:lstStyle>
            <a:lvl1pPr algn="l"/>
          </a:lstStyle>
          <a:p>
            <a:r>
              <a:t>What You Can And Cannot Do With The Notes</a:t>
            </a:r>
          </a:p>
        </p:txBody>
      </p:sp>
      <p:sp>
        <p:nvSpPr>
          <p:cNvPr id="98" name="You can learn from them and share what you learn with others.…"/>
          <p:cNvSpPr txBox="1">
            <a:spLocks noGrp="1"/>
          </p:cNvSpPr>
          <p:nvPr>
            <p:ph type="body" idx="1"/>
          </p:nvPr>
        </p:nvSpPr>
        <p:spPr>
          <a:xfrm>
            <a:off x="2213884" y="2880563"/>
            <a:ext cx="20324308" cy="9825391"/>
          </a:xfrm>
          <a:prstGeom prst="rect">
            <a:avLst/>
          </a:prstGeom>
        </p:spPr>
        <p:txBody>
          <a:bodyPr>
            <a:noAutofit/>
          </a:bodyPr>
          <a:lstStyle/>
          <a:p>
            <a:pPr marL="0" indent="0">
              <a:spcBef>
                <a:spcPts val="4000"/>
              </a:spcBef>
              <a:buSzTx/>
              <a:buNone/>
              <a:defRPr sz="4000"/>
            </a:pPr>
            <a:r>
              <a:t>You can learn from them and share what you learn with others.</a:t>
            </a:r>
          </a:p>
          <a:p>
            <a:pPr marL="0" indent="0">
              <a:spcBef>
                <a:spcPts val="4000"/>
              </a:spcBef>
              <a:buSzTx/>
              <a:buNone/>
              <a:defRPr sz="4000"/>
            </a:pPr>
            <a:r>
              <a:t>You can quote from the material and use sections in your own blogs and teaching. Kindly give Doug Addison credit because it is copyrighted material. </a:t>
            </a:r>
          </a:p>
          <a:p>
            <a:pPr marL="0" indent="0">
              <a:spcBef>
                <a:spcPts val="4000"/>
              </a:spcBef>
              <a:buSzTx/>
              <a:buNone/>
              <a:defRPr sz="4000"/>
            </a:pPr>
            <a:r>
              <a:t>If you have purchased the Trainer Kit, you may use the resources provided with your purchase to train this material in your church, small groups, or online. Please refer to the </a:t>
            </a:r>
            <a:r>
              <a:rPr i="1"/>
              <a:t>Workshop Trainer Guidelines</a:t>
            </a:r>
            <a:r>
              <a:t> for additional considerations. Doug Addison’s name must remain intact on training materials and presentations. </a:t>
            </a:r>
          </a:p>
          <a:p>
            <a:pPr marL="0" indent="0">
              <a:spcBef>
                <a:spcPts val="4000"/>
              </a:spcBef>
              <a:buSzTx/>
              <a:buNone/>
              <a:defRPr sz="4000"/>
            </a:pPr>
            <a:r>
              <a:t>You CANNOT: reprint or use this information in written form without permission from InLight Connection.</a:t>
            </a:r>
          </a:p>
          <a:p>
            <a:pPr marL="0" lvl="2" indent="0">
              <a:spcBef>
                <a:spcPts val="4000"/>
              </a:spcBef>
              <a:buSzTx/>
              <a:buNone/>
              <a:defRPr sz="4000" b="1"/>
            </a:pPr>
            <a:r>
              <a:t>Please do not repost this material on the internet or give it away to others, thanks! </a:t>
            </a:r>
          </a:p>
          <a:p>
            <a:pPr marL="0" indent="0">
              <a:spcBef>
                <a:spcPts val="4000"/>
              </a:spcBef>
              <a:buSzTx/>
              <a:buNone/>
              <a:defRPr sz="4000">
                <a:latin typeface="+mn-lt"/>
                <a:ea typeface="+mn-ea"/>
                <a:cs typeface="+mn-cs"/>
                <a:sym typeface="Helvetica Light"/>
              </a:defRPr>
            </a:pPr>
            <a:r>
              <a:t>Copyright © 2021 by Doug Addison | </a:t>
            </a:r>
            <a:r>
              <a:rPr u="sng">
                <a:hlinkClick r:id="rId2"/>
              </a:rPr>
              <a:t>DougAddison.com</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What We Will Cover"/>
          <p:cNvSpPr txBox="1">
            <a:spLocks noGrp="1"/>
          </p:cNvSpPr>
          <p:nvPr>
            <p:ph type="title"/>
          </p:nvPr>
        </p:nvSpPr>
        <p:spPr>
          <a:xfrm>
            <a:off x="2213884" y="287934"/>
            <a:ext cx="19956231" cy="2686607"/>
          </a:xfrm>
          <a:prstGeom prst="rect">
            <a:avLst/>
          </a:prstGeom>
        </p:spPr>
        <p:txBody>
          <a:bodyPr/>
          <a:lstStyle/>
          <a:p>
            <a:r>
              <a:t>What We Will Cover</a:t>
            </a:r>
          </a:p>
        </p:txBody>
      </p:sp>
      <p:sp>
        <p:nvSpPr>
          <p:cNvPr id="101" name="Solid biblical teaching on money and finances…"/>
          <p:cNvSpPr txBox="1">
            <a:spLocks noGrp="1"/>
          </p:cNvSpPr>
          <p:nvPr>
            <p:ph type="body" idx="1"/>
          </p:nvPr>
        </p:nvSpPr>
        <p:spPr>
          <a:xfrm>
            <a:off x="2209800" y="2543112"/>
            <a:ext cx="20324309" cy="9944649"/>
          </a:xfrm>
          <a:prstGeom prst="rect">
            <a:avLst/>
          </a:prstGeom>
        </p:spPr>
        <p:txBody>
          <a:bodyPr/>
          <a:lstStyle/>
          <a:p>
            <a:pPr marL="1968500" lvl="3" indent="-635000">
              <a:spcBef>
                <a:spcPts val="500"/>
              </a:spcBef>
              <a:buSzPct val="133000"/>
              <a:buChar char="•"/>
              <a:defRPr sz="4200"/>
            </a:pPr>
            <a:r>
              <a:t>Solid biblical teaching on money and finances </a:t>
            </a:r>
          </a:p>
          <a:p>
            <a:pPr marL="1968500" lvl="3" indent="-635000">
              <a:spcBef>
                <a:spcPts val="500"/>
              </a:spcBef>
              <a:buSzPct val="133000"/>
              <a:buChar char="•"/>
              <a:defRPr sz="4200"/>
            </a:pPr>
            <a:r>
              <a:t>Breaking off the spirits of poverty and debt</a:t>
            </a:r>
          </a:p>
          <a:p>
            <a:pPr marL="1968500" lvl="3" indent="-635000">
              <a:spcBef>
                <a:spcPts val="500"/>
              </a:spcBef>
              <a:buSzPct val="133000"/>
              <a:buChar char="•"/>
              <a:defRPr sz="4200"/>
            </a:pPr>
            <a:r>
              <a:t>Help for those who are sowing but not reaping</a:t>
            </a:r>
          </a:p>
          <a:p>
            <a:pPr marL="1968500" lvl="3" indent="-635000">
              <a:spcBef>
                <a:spcPts val="500"/>
              </a:spcBef>
              <a:buSzPct val="133000"/>
              <a:buChar char="•"/>
              <a:defRPr sz="4200"/>
            </a:pPr>
            <a:r>
              <a:t>Overcoming Greed, Pride and Mammon </a:t>
            </a:r>
          </a:p>
          <a:p>
            <a:pPr marL="1968500" lvl="3" indent="-635000">
              <a:spcBef>
                <a:spcPts val="500"/>
              </a:spcBef>
              <a:buSzPct val="133000"/>
              <a:buChar char="•"/>
              <a:defRPr sz="4200"/>
            </a:pPr>
            <a:r>
              <a:t>Financial strategies from the Bible</a:t>
            </a:r>
          </a:p>
          <a:p>
            <a:pPr marL="1968500" lvl="3" indent="-635000">
              <a:spcBef>
                <a:spcPts val="500"/>
              </a:spcBef>
              <a:buSzPct val="133000"/>
              <a:buChar char="•"/>
              <a:defRPr sz="4200"/>
            </a:pPr>
            <a:r>
              <a:t>Biblical financial principles that will change your life</a:t>
            </a:r>
          </a:p>
          <a:p>
            <a:pPr marL="1968500" lvl="3" indent="-635000">
              <a:spcBef>
                <a:spcPts val="500"/>
              </a:spcBef>
              <a:buSzPct val="133000"/>
              <a:buChar char="•"/>
              <a:defRPr sz="4200"/>
            </a:pPr>
            <a:r>
              <a:t>How to change the spiritual atmosphere over your finances </a:t>
            </a:r>
          </a:p>
          <a:p>
            <a:pPr marL="1968500" lvl="3" indent="-635000">
              <a:spcBef>
                <a:spcPts val="500"/>
              </a:spcBef>
              <a:buSzPct val="133000"/>
              <a:buChar char="•"/>
              <a:defRPr sz="4200"/>
            </a:pPr>
            <a:r>
              <a:t>How to get out of debt and stay out</a:t>
            </a:r>
          </a:p>
          <a:p>
            <a:pPr marL="1968500" lvl="3" indent="-635000">
              <a:spcBef>
                <a:spcPts val="500"/>
              </a:spcBef>
              <a:buSzPct val="133000"/>
              <a:buChar char="•"/>
              <a:defRPr sz="4200"/>
            </a:pPr>
            <a:r>
              <a:t>Ideas to increase your income and cash flow</a:t>
            </a:r>
          </a:p>
          <a:p>
            <a:pPr marL="1968500" lvl="3" indent="-635000">
              <a:spcBef>
                <a:spcPts val="500"/>
              </a:spcBef>
              <a:buSzPct val="133000"/>
              <a:buChar char="•"/>
              <a:defRPr sz="4200"/>
            </a:pPr>
            <a:r>
              <a:t>How to become the lender and not the borrower</a:t>
            </a:r>
          </a:p>
          <a:p>
            <a:pPr marL="1968500" lvl="3" indent="-635000">
              <a:spcBef>
                <a:spcPts val="500"/>
              </a:spcBef>
              <a:buSzPct val="133000"/>
              <a:buChar char="•"/>
              <a:defRPr sz="4200"/>
            </a:pPr>
            <a:r>
              <a:t>Practical strategies to increase your finances</a:t>
            </a:r>
          </a:p>
          <a:p>
            <a:pPr marL="1968500" lvl="3" indent="-635000">
              <a:spcBef>
                <a:spcPts val="500"/>
              </a:spcBef>
              <a:buSzPct val="133000"/>
              <a:buChar char="•"/>
              <a:defRPr sz="4200"/>
            </a:pPr>
            <a:r>
              <a:t>Getting started on your financial breakthrough </a:t>
            </a:r>
          </a:p>
          <a:p>
            <a:pPr marL="1968500" lvl="3" indent="-635000">
              <a:spcBef>
                <a:spcPts val="500"/>
              </a:spcBef>
              <a:buSzPct val="133000"/>
              <a:buChar char="•"/>
              <a:defRPr sz="4200"/>
            </a:pPr>
            <a:r>
              <a:t>Activation Prayer</a:t>
            </a:r>
          </a:p>
          <a:p>
            <a:pPr marL="1968500" lvl="3" indent="-635000">
              <a:spcBef>
                <a:spcPts val="500"/>
              </a:spcBef>
              <a:buSzPct val="133000"/>
              <a:buChar char="•"/>
              <a:defRPr sz="4200"/>
            </a:pPr>
            <a:r>
              <a:t>Q&amp;A time, so put in your questions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1.png" descr="1.pn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04" name="2.png" descr="2.png"/>
          <p:cNvPicPr>
            <a:picLocks noChangeAspect="1"/>
          </p:cNvPicPr>
          <p:nvPr/>
        </p:nvPicPr>
        <p:blipFill>
          <a:blip r:embed="rId3"/>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Open The Storehouses Of Blessings"/>
          <p:cNvSpPr txBox="1">
            <a:spLocks noGrp="1"/>
          </p:cNvSpPr>
          <p:nvPr>
            <p:ph type="title"/>
          </p:nvPr>
        </p:nvSpPr>
        <p:spPr>
          <a:prstGeom prst="rect">
            <a:avLst/>
          </a:prstGeom>
        </p:spPr>
        <p:txBody>
          <a:bodyPr/>
          <a:lstStyle/>
          <a:p>
            <a:r>
              <a:t>Open The Storehouses Of Blessings</a:t>
            </a:r>
          </a:p>
        </p:txBody>
      </p:sp>
      <p:sp>
        <p:nvSpPr>
          <p:cNvPr id="107" name="Prophetic word for now!…"/>
          <p:cNvSpPr txBox="1">
            <a:spLocks noGrp="1"/>
          </p:cNvSpPr>
          <p:nvPr>
            <p:ph type="body" idx="1"/>
          </p:nvPr>
        </p:nvSpPr>
        <p:spPr>
          <a:xfrm>
            <a:off x="2209800" y="3046946"/>
            <a:ext cx="20324309" cy="9582577"/>
          </a:xfrm>
          <a:prstGeom prst="rect">
            <a:avLst/>
          </a:prstGeom>
        </p:spPr>
        <p:txBody>
          <a:bodyPr/>
          <a:lstStyle/>
          <a:p>
            <a:pPr>
              <a:spcBef>
                <a:spcPts val="2900"/>
              </a:spcBef>
              <a:defRPr sz="4800" b="1"/>
            </a:pPr>
            <a:r>
              <a:t>Prophetic word for now!</a:t>
            </a:r>
          </a:p>
          <a:p>
            <a:pPr>
              <a:spcBef>
                <a:spcPts val="2900"/>
              </a:spcBef>
              <a:defRPr sz="4800"/>
            </a:pPr>
            <a:r>
              <a:rPr i="1"/>
              <a:t>The Lord will open the heavens, the storehouse of his bounty, to send rain on your land in season and to bless all the work of your hands. You will lend to many nations but will borrow from none.</a:t>
            </a:r>
            <a:r>
              <a:t> Deuteronomy 28:12 NIV</a:t>
            </a:r>
          </a:p>
          <a:p>
            <a:pPr>
              <a:spcBef>
                <a:spcPts val="2900"/>
              </a:spcBef>
              <a:defRPr sz="4800"/>
            </a:pPr>
            <a:r>
              <a:t>There will be a release of financial blessings and plans from Heaven on how to increase your finances for yourself and to help others.</a:t>
            </a:r>
          </a:p>
          <a:p>
            <a:pPr>
              <a:spcBef>
                <a:spcPts val="2900"/>
              </a:spcBef>
              <a:defRPr sz="4800"/>
            </a:pPr>
            <a:r>
              <a:t>Watch for the Lord to release financial blessings in unusual, unexpected and exciting ways. </a:t>
            </a:r>
          </a:p>
          <a:p>
            <a:pPr>
              <a:spcBef>
                <a:spcPts val="2900"/>
              </a:spcBef>
              <a:defRPr sz="4800"/>
            </a:pPr>
            <a:r>
              <a:t>The Lord is opening the “storehouses of Heaven” because the storehouses on Earth have been depleted.</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Doug Addison’s Background"/>
          <p:cNvSpPr txBox="1">
            <a:spLocks noGrp="1"/>
          </p:cNvSpPr>
          <p:nvPr>
            <p:ph type="title"/>
          </p:nvPr>
        </p:nvSpPr>
        <p:spPr>
          <a:prstGeom prst="rect">
            <a:avLst/>
          </a:prstGeom>
        </p:spPr>
        <p:txBody>
          <a:bodyPr/>
          <a:lstStyle/>
          <a:p>
            <a:r>
              <a:t>Doug Addison’s Background</a:t>
            </a:r>
          </a:p>
        </p:txBody>
      </p:sp>
      <p:sp>
        <p:nvSpPr>
          <p:cNvPr id="110" name="Doug is a seasoned prophetic minister with a unique gifting to hear the voice of God and develop strategies and solutions.…"/>
          <p:cNvSpPr txBox="1">
            <a:spLocks noGrp="1"/>
          </p:cNvSpPr>
          <p:nvPr>
            <p:ph type="body" idx="1"/>
          </p:nvPr>
        </p:nvSpPr>
        <p:spPr>
          <a:prstGeom prst="rect">
            <a:avLst/>
          </a:prstGeom>
        </p:spPr>
        <p:txBody>
          <a:bodyPr/>
          <a:lstStyle/>
          <a:p>
            <a:pPr>
              <a:spcBef>
                <a:spcPts val="4000"/>
              </a:spcBef>
              <a:defRPr sz="5000"/>
            </a:pPr>
            <a:r>
              <a:t>Doug is a seasoned prophetic minister with a unique gifting to hear the voice of God and develop strategies and solutions.</a:t>
            </a:r>
          </a:p>
          <a:p>
            <a:pPr>
              <a:spcBef>
                <a:spcPts val="4000"/>
              </a:spcBef>
              <a:defRPr sz="5000"/>
            </a:pPr>
            <a:r>
              <a:t>He was a business owner, pastor, church planter and a forerunner in the entrepreneurial prophetic anointing—which uses business abilities to generate financial blessings for the Kingdom of God.</a:t>
            </a:r>
          </a:p>
          <a:p>
            <a:pPr>
              <a:spcBef>
                <a:spcPts val="4000"/>
              </a:spcBef>
              <a:defRPr sz="5000"/>
            </a:pPr>
            <a:r>
              <a:t>He worked in the corporate world in banking and information systems.</a:t>
            </a:r>
          </a:p>
          <a:p>
            <a:pPr>
              <a:spcBef>
                <a:spcPts val="4000"/>
              </a:spcBef>
              <a:defRPr sz="5000"/>
            </a:pPr>
            <a:r>
              <a:t>The Lord shifted his career to consulting, and later to internet business and ministry that opened up freedom of time and money.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Hearing God Is A Major Key"/>
          <p:cNvSpPr txBox="1">
            <a:spLocks noGrp="1"/>
          </p:cNvSpPr>
          <p:nvPr>
            <p:ph type="title"/>
          </p:nvPr>
        </p:nvSpPr>
        <p:spPr>
          <a:prstGeom prst="rect">
            <a:avLst/>
          </a:prstGeom>
        </p:spPr>
        <p:txBody>
          <a:bodyPr/>
          <a:lstStyle/>
          <a:p>
            <a:r>
              <a:t>Hearing God Is A Major Key</a:t>
            </a:r>
          </a:p>
        </p:txBody>
      </p:sp>
      <p:sp>
        <p:nvSpPr>
          <p:cNvPr id="113" name="He replied, “Because the knowledge of the secrets of the kingdom of heaven has been given to you, but not to them.” Matthew 13:11 NIV…"/>
          <p:cNvSpPr txBox="1">
            <a:spLocks noGrp="1"/>
          </p:cNvSpPr>
          <p:nvPr>
            <p:ph type="body" idx="1"/>
          </p:nvPr>
        </p:nvSpPr>
        <p:spPr>
          <a:prstGeom prst="rect">
            <a:avLst/>
          </a:prstGeom>
        </p:spPr>
        <p:txBody>
          <a:bodyPr/>
          <a:lstStyle/>
          <a:p>
            <a:pPr>
              <a:spcBef>
                <a:spcPts val="4000"/>
              </a:spcBef>
              <a:defRPr sz="5000"/>
            </a:pPr>
            <a:r>
              <a:rPr i="1"/>
              <a:t>He replied, “Because the knowledge of the secrets of the kingdom of heaven has been given to you, but not to them.”</a:t>
            </a:r>
            <a:r>
              <a:t> Matthew 13:11 NIV</a:t>
            </a:r>
          </a:p>
          <a:p>
            <a:pPr>
              <a:spcBef>
                <a:spcPts val="4000"/>
              </a:spcBef>
              <a:defRPr sz="5000"/>
            </a:pPr>
            <a:r>
              <a:t>How many of you want to have the mysteries the secrets of the Kingdom of Heaven revealed to you?</a:t>
            </a:r>
          </a:p>
          <a:p>
            <a:pPr>
              <a:spcBef>
                <a:spcPts val="4000"/>
              </a:spcBef>
              <a:defRPr sz="5000"/>
            </a:pPr>
            <a:r>
              <a:rPr i="1"/>
              <a:t>The kingdom of heaven is like treasure hidden in a field. When a man found it, he hid it again, and then in his joy went and sold all he had and bought that field.</a:t>
            </a:r>
            <a:r>
              <a:t> Matthew 13:44 NIV</a:t>
            </a:r>
          </a:p>
          <a:p>
            <a:pPr>
              <a:spcBef>
                <a:spcPts val="4000"/>
              </a:spcBef>
              <a:defRPr sz="5000"/>
            </a:pPr>
            <a:r>
              <a:rPr b="1"/>
              <a:t>Prayer:</a:t>
            </a:r>
            <a:r>
              <a:t> Lord, reveal the mysteries and secrets of the Kingdom and hidden treasure.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God Can Bless You In Any Season"/>
          <p:cNvSpPr txBox="1">
            <a:spLocks noGrp="1"/>
          </p:cNvSpPr>
          <p:nvPr>
            <p:ph type="title"/>
          </p:nvPr>
        </p:nvSpPr>
        <p:spPr>
          <a:prstGeom prst="rect">
            <a:avLst/>
          </a:prstGeom>
        </p:spPr>
        <p:txBody>
          <a:bodyPr/>
          <a:lstStyle/>
          <a:p>
            <a:r>
              <a:t>God Can Bless You In Any Season</a:t>
            </a:r>
          </a:p>
        </p:txBody>
      </p:sp>
      <p:sp>
        <p:nvSpPr>
          <p:cNvPr id="116" name="Isaac planted crops in that land and the same year reaped a hundredfold, because the Lord blessed him. Genesis 26:12 NIV…"/>
          <p:cNvSpPr txBox="1">
            <a:spLocks noGrp="1"/>
          </p:cNvSpPr>
          <p:nvPr>
            <p:ph type="body" idx="1"/>
          </p:nvPr>
        </p:nvSpPr>
        <p:spPr>
          <a:prstGeom prst="rect">
            <a:avLst/>
          </a:prstGeom>
        </p:spPr>
        <p:txBody>
          <a:bodyPr/>
          <a:lstStyle/>
          <a:p>
            <a:pPr>
              <a:spcBef>
                <a:spcPts val="4000"/>
              </a:spcBef>
              <a:defRPr sz="5000"/>
            </a:pPr>
            <a:r>
              <a:rPr i="1"/>
              <a:t>Isaac planted crops in that land and the same year reaped a hundredfold, because the Lord blessed him.</a:t>
            </a:r>
            <a:r>
              <a:t> Genesis 26:12 NIV</a:t>
            </a:r>
          </a:p>
          <a:p>
            <a:pPr>
              <a:spcBef>
                <a:spcPts val="4000"/>
              </a:spcBef>
              <a:defRPr sz="5000"/>
            </a:pPr>
            <a:r>
              <a:t>This was during a worldwide famine. He received a strategy from the Lord and got a seasonal blessing.</a:t>
            </a:r>
          </a:p>
          <a:p>
            <a:pPr>
              <a:spcBef>
                <a:spcPts val="4000"/>
              </a:spcBef>
              <a:defRPr sz="5000"/>
            </a:pPr>
            <a:r>
              <a:t>It was opposite to what his father Abraham had done. Learning to hear the voice of God is really important in this season. </a:t>
            </a:r>
          </a:p>
          <a:p>
            <a:pPr>
              <a:spcBef>
                <a:spcPts val="4000"/>
              </a:spcBef>
              <a:defRPr sz="5000"/>
            </a:pPr>
            <a:r>
              <a:t>There is always a “niche of blessings” to be found in every economic climate.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Finding A Way"/>
          <p:cNvSpPr txBox="1">
            <a:spLocks noGrp="1"/>
          </p:cNvSpPr>
          <p:nvPr>
            <p:ph type="title"/>
          </p:nvPr>
        </p:nvSpPr>
        <p:spPr>
          <a:prstGeom prst="rect">
            <a:avLst/>
          </a:prstGeom>
        </p:spPr>
        <p:txBody>
          <a:bodyPr/>
          <a:lstStyle/>
          <a:p>
            <a:r>
              <a:t>Finding A Way</a:t>
            </a:r>
          </a:p>
        </p:txBody>
      </p:sp>
      <p:sp>
        <p:nvSpPr>
          <p:cNvPr id="119" name="See, I am doing a new thing! Now it springs up; do you not perceive it? I am making a way in the wilderness and streams in the wasteland. Isaiah 43:19 NIV…"/>
          <p:cNvSpPr txBox="1">
            <a:spLocks noGrp="1"/>
          </p:cNvSpPr>
          <p:nvPr>
            <p:ph type="body" idx="1"/>
          </p:nvPr>
        </p:nvSpPr>
        <p:spPr>
          <a:prstGeom prst="rect">
            <a:avLst/>
          </a:prstGeom>
        </p:spPr>
        <p:txBody>
          <a:bodyPr/>
          <a:lstStyle/>
          <a:p>
            <a:pPr>
              <a:spcBef>
                <a:spcPts val="3200"/>
              </a:spcBef>
              <a:defRPr sz="5000"/>
            </a:pPr>
            <a:r>
              <a:rPr i="1"/>
              <a:t>See, I am doing a new thing! Now it springs up; do you not perceive it? I am making a way in the wilderness and streams in the wasteland. </a:t>
            </a:r>
            <a:r>
              <a:t>Isaiah 43:19 NIV</a:t>
            </a:r>
          </a:p>
          <a:p>
            <a:pPr>
              <a:spcBef>
                <a:spcPts val="3200"/>
              </a:spcBef>
              <a:defRPr sz="5000"/>
            </a:pPr>
            <a:r>
              <a:t>God is making a way through the storm that we are in. </a:t>
            </a:r>
          </a:p>
          <a:p>
            <a:pPr>
              <a:spcBef>
                <a:spcPts val="3200"/>
              </a:spcBef>
              <a:defRPr sz="5000"/>
            </a:pPr>
            <a:r>
              <a:t>There are new opportunities coming that will radically change the way we do things.</a:t>
            </a:r>
          </a:p>
          <a:p>
            <a:pPr>
              <a:spcBef>
                <a:spcPts val="3200"/>
              </a:spcBef>
              <a:defRPr sz="5000"/>
            </a:pPr>
            <a:r>
              <a:t>God wants to use people like you and me to bless the world.</a:t>
            </a:r>
          </a:p>
          <a:p>
            <a:pPr>
              <a:spcBef>
                <a:spcPts val="3200"/>
              </a:spcBef>
              <a:defRPr sz="5000"/>
            </a:pPr>
            <a:r>
              <a:t>We must go through a mindset change and clean up anything with ungodly ties.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Going Beyond “Just Getting By”"/>
          <p:cNvSpPr txBox="1">
            <a:spLocks noGrp="1"/>
          </p:cNvSpPr>
          <p:nvPr>
            <p:ph type="title"/>
          </p:nvPr>
        </p:nvSpPr>
        <p:spPr>
          <a:prstGeom prst="rect">
            <a:avLst/>
          </a:prstGeom>
        </p:spPr>
        <p:txBody>
          <a:bodyPr/>
          <a:lstStyle/>
          <a:p>
            <a:r>
              <a:t>Going Beyond “Just Getting By”</a:t>
            </a:r>
          </a:p>
        </p:txBody>
      </p:sp>
      <p:sp>
        <p:nvSpPr>
          <p:cNvPr id="122" name="And my God shall supply all your need according to His riches in glory by Christ Jesus. Philippians 4:19 NKJV…"/>
          <p:cNvSpPr txBox="1">
            <a:spLocks noGrp="1"/>
          </p:cNvSpPr>
          <p:nvPr>
            <p:ph type="body" idx="1"/>
          </p:nvPr>
        </p:nvSpPr>
        <p:spPr>
          <a:xfrm>
            <a:off x="2209800" y="3191566"/>
            <a:ext cx="20324309" cy="9224690"/>
          </a:xfrm>
          <a:prstGeom prst="rect">
            <a:avLst/>
          </a:prstGeom>
        </p:spPr>
        <p:txBody>
          <a:bodyPr/>
          <a:lstStyle/>
          <a:p>
            <a:pPr>
              <a:spcBef>
                <a:spcPts val="2200"/>
              </a:spcBef>
              <a:defRPr sz="5000"/>
            </a:pPr>
            <a:r>
              <a:rPr i="1"/>
              <a:t>And my God shall supply all your need according to His riches in glory by Christ Jesus.</a:t>
            </a:r>
            <a:r>
              <a:t> Philippians 4:19 NKJV</a:t>
            </a:r>
          </a:p>
          <a:p>
            <a:pPr>
              <a:spcBef>
                <a:spcPts val="1600"/>
              </a:spcBef>
              <a:defRPr sz="5000"/>
            </a:pPr>
            <a:r>
              <a:t>God is calling us to:</a:t>
            </a:r>
          </a:p>
          <a:p>
            <a:pPr marL="952500" lvl="2" indent="-495300">
              <a:spcBef>
                <a:spcPts val="1600"/>
              </a:spcBef>
              <a:buClr>
                <a:srgbClr val="000000"/>
              </a:buClr>
              <a:buSzPct val="133000"/>
              <a:buChar char="•"/>
              <a:defRPr sz="5000"/>
            </a:pPr>
            <a:r>
              <a:t>have enough money to fulfill what He is calling us to do</a:t>
            </a:r>
          </a:p>
          <a:p>
            <a:pPr marL="952500" lvl="2" indent="-495300">
              <a:spcBef>
                <a:spcPts val="1600"/>
              </a:spcBef>
              <a:buClr>
                <a:srgbClr val="000000"/>
              </a:buClr>
              <a:buSzPct val="133000"/>
              <a:buChar char="•"/>
              <a:defRPr sz="5000"/>
            </a:pPr>
            <a:r>
              <a:t>help supply the needs of others</a:t>
            </a:r>
          </a:p>
          <a:p>
            <a:pPr marL="952500" lvl="2" indent="-495300">
              <a:spcBef>
                <a:spcPts val="1600"/>
              </a:spcBef>
              <a:buClr>
                <a:srgbClr val="000000"/>
              </a:buClr>
              <a:buSzPct val="133000"/>
              <a:buChar char="•"/>
              <a:defRPr sz="5000"/>
            </a:pPr>
            <a:r>
              <a:t>be a blessing to people in times of trouble</a:t>
            </a:r>
          </a:p>
          <a:p>
            <a:pPr marL="952500" lvl="2" indent="-495300">
              <a:spcBef>
                <a:spcPts val="1600"/>
              </a:spcBef>
              <a:buClr>
                <a:srgbClr val="000000"/>
              </a:buClr>
              <a:buSzPct val="133000"/>
              <a:buChar char="•"/>
              <a:defRPr sz="5000"/>
            </a:pPr>
            <a:r>
              <a:t>finance the work of God—ministries and missions</a:t>
            </a:r>
          </a:p>
          <a:p>
            <a:pPr marL="952500" lvl="2" indent="-495300">
              <a:spcBef>
                <a:spcPts val="1600"/>
              </a:spcBef>
              <a:buClr>
                <a:srgbClr val="000000"/>
              </a:buClr>
              <a:buSzPct val="133000"/>
              <a:buChar char="•"/>
              <a:defRPr sz="5000"/>
            </a:pPr>
            <a:r>
              <a:t>develop streams of revenue to continue to give back into the Kingdom</a:t>
            </a:r>
          </a:p>
          <a:p>
            <a:pPr marL="952500" lvl="2" indent="-495300">
              <a:spcBef>
                <a:spcPts val="1600"/>
              </a:spcBef>
              <a:buClr>
                <a:srgbClr val="000000"/>
              </a:buClr>
              <a:buSzPct val="133000"/>
              <a:buChar char="•"/>
              <a:defRPr sz="5000"/>
            </a:pPr>
            <a:r>
              <a:t>positively influence the world instead of responding or reacting to it</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o What Is Stopping Us?"/>
          <p:cNvSpPr txBox="1">
            <a:spLocks noGrp="1"/>
          </p:cNvSpPr>
          <p:nvPr>
            <p:ph type="title"/>
          </p:nvPr>
        </p:nvSpPr>
        <p:spPr>
          <a:prstGeom prst="rect">
            <a:avLst/>
          </a:prstGeom>
        </p:spPr>
        <p:txBody>
          <a:bodyPr/>
          <a:lstStyle/>
          <a:p>
            <a:r>
              <a:t>So What Is Stopping Us? </a:t>
            </a:r>
          </a:p>
        </p:txBody>
      </p:sp>
      <p:sp>
        <p:nvSpPr>
          <p:cNvPr id="125" name="Fear and unbelief…"/>
          <p:cNvSpPr txBox="1">
            <a:spLocks noGrp="1"/>
          </p:cNvSpPr>
          <p:nvPr>
            <p:ph type="body" idx="1"/>
          </p:nvPr>
        </p:nvSpPr>
        <p:spPr>
          <a:prstGeom prst="rect">
            <a:avLst/>
          </a:prstGeom>
        </p:spPr>
        <p:txBody>
          <a:bodyPr/>
          <a:lstStyle/>
          <a:p>
            <a:pPr>
              <a:spcBef>
                <a:spcPts val="3300"/>
              </a:spcBef>
              <a:defRPr sz="5000" b="1"/>
            </a:pPr>
            <a:r>
              <a:t>Fear and unbelief </a:t>
            </a:r>
          </a:p>
          <a:p>
            <a:pPr>
              <a:spcBef>
                <a:spcPts val="3300"/>
              </a:spcBef>
              <a:defRPr sz="5000"/>
            </a:pPr>
            <a:r>
              <a:rPr i="1"/>
              <a:t>If you believe, you will receive whatever you ask for in prayer. </a:t>
            </a:r>
            <a:br>
              <a:rPr i="1"/>
            </a:br>
            <a:r>
              <a:t>Matthew 21:22</a:t>
            </a:r>
          </a:p>
          <a:p>
            <a:pPr>
              <a:spcBef>
                <a:spcPts val="3300"/>
              </a:spcBef>
              <a:defRPr sz="5000"/>
            </a:pPr>
            <a:r>
              <a:t>All your prayers might not be answered but the fact is that Jesus talks a lot about unbelief, believing and having faith.</a:t>
            </a:r>
          </a:p>
          <a:p>
            <a:pPr>
              <a:spcBef>
                <a:spcPts val="3300"/>
              </a:spcBef>
              <a:defRPr sz="5000"/>
            </a:pPr>
            <a:r>
              <a:t>Jesus was not able to do miracles when unbelief was present … or did very few miracles (Mark 6:5).</a:t>
            </a:r>
          </a:p>
          <a:p>
            <a:pPr>
              <a:spcBef>
                <a:spcPts val="3300"/>
              </a:spcBef>
              <a:defRPr sz="5000"/>
            </a:pPr>
            <a:r>
              <a:t>Unbelief is a major killer of financial breakthrough and miracles in our own lives.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Need To Overcome The Spirit Of Fear"/>
          <p:cNvSpPr txBox="1">
            <a:spLocks noGrp="1"/>
          </p:cNvSpPr>
          <p:nvPr>
            <p:ph type="title"/>
          </p:nvPr>
        </p:nvSpPr>
        <p:spPr>
          <a:prstGeom prst="rect">
            <a:avLst/>
          </a:prstGeom>
        </p:spPr>
        <p:txBody>
          <a:bodyPr/>
          <a:lstStyle/>
          <a:p>
            <a:r>
              <a:t>Need To Overcome The Spirit Of Fear</a:t>
            </a:r>
          </a:p>
        </p:txBody>
      </p:sp>
      <p:sp>
        <p:nvSpPr>
          <p:cNvPr id="128" name="For God has not given us a spirit of fear, but of power and of love and of a sound mind. 2 Timothy 1:7 NKJV…"/>
          <p:cNvSpPr txBox="1">
            <a:spLocks noGrp="1"/>
          </p:cNvSpPr>
          <p:nvPr>
            <p:ph type="body" idx="1"/>
          </p:nvPr>
        </p:nvSpPr>
        <p:spPr>
          <a:prstGeom prst="rect">
            <a:avLst/>
          </a:prstGeom>
        </p:spPr>
        <p:txBody>
          <a:bodyPr/>
          <a:lstStyle/>
          <a:p>
            <a:pPr>
              <a:spcBef>
                <a:spcPts val="4000"/>
              </a:spcBef>
              <a:defRPr sz="5000"/>
            </a:pPr>
            <a:r>
              <a:rPr i="1"/>
              <a:t>For God has not given us a spirit of fear, but of power and of love and of a sound mind.</a:t>
            </a:r>
            <a:r>
              <a:t> 2 Timothy 1:7 NKJV</a:t>
            </a:r>
          </a:p>
          <a:p>
            <a:pPr>
              <a:spcBef>
                <a:spcPts val="4000"/>
              </a:spcBef>
              <a:defRPr sz="5000"/>
            </a:pPr>
            <a:r>
              <a:t>The </a:t>
            </a:r>
            <a:r>
              <a:rPr i="1"/>
              <a:t>spirit of fear</a:t>
            </a:r>
            <a:r>
              <a:t> is not the same as the emotion of fear. However they can be tied to one another.</a:t>
            </a:r>
          </a:p>
          <a:p>
            <a:pPr>
              <a:spcBef>
                <a:spcPts val="4000"/>
              </a:spcBef>
              <a:defRPr sz="5000"/>
            </a:pPr>
            <a:r>
              <a:t>The spirit of fear can cause you to miss opportunities and block your ability to discern the voice of the Lord.</a:t>
            </a:r>
          </a:p>
          <a:p>
            <a:pPr>
              <a:spcBef>
                <a:spcPts val="4000"/>
              </a:spcBef>
              <a:defRPr sz="5000"/>
            </a:pPr>
            <a:r>
              <a:rPr b="1"/>
              <a:t>Prayer:</a:t>
            </a:r>
            <a:r>
              <a:t> Lord, we bring to You all of the things that are holding us back from getting a financial breakthrough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3.png" descr="3.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he Foundation For Hearing God"/>
          <p:cNvSpPr txBox="1">
            <a:spLocks noGrp="1"/>
          </p:cNvSpPr>
          <p:nvPr>
            <p:ph type="title"/>
          </p:nvPr>
        </p:nvSpPr>
        <p:spPr>
          <a:prstGeom prst="rect">
            <a:avLst/>
          </a:prstGeom>
        </p:spPr>
        <p:txBody>
          <a:bodyPr/>
          <a:lstStyle/>
          <a:p>
            <a:r>
              <a:t>The Foundation For Hearing God</a:t>
            </a:r>
          </a:p>
        </p:txBody>
      </p:sp>
      <p:sp>
        <p:nvSpPr>
          <p:cNvPr id="133" name="I keep asking that the God of our Lord Jesus Christ, the glorious Father, may give you the Spirit of wisdom and revelation, so that you may know him better. Ephesians 1:17 NIV…"/>
          <p:cNvSpPr txBox="1">
            <a:spLocks noGrp="1"/>
          </p:cNvSpPr>
          <p:nvPr>
            <p:ph type="body" idx="1"/>
          </p:nvPr>
        </p:nvSpPr>
        <p:spPr>
          <a:prstGeom prst="rect">
            <a:avLst/>
          </a:prstGeom>
        </p:spPr>
        <p:txBody>
          <a:bodyPr/>
          <a:lstStyle/>
          <a:p>
            <a:pPr>
              <a:spcBef>
                <a:spcPts val="4000"/>
              </a:spcBef>
            </a:pPr>
            <a:r>
              <a:rPr i="1"/>
              <a:t>I keep asking that the God of our Lord Jesus Christ, the glorious Father, may give you the Spirit of wisdom and revelation, so that you may know him better.</a:t>
            </a:r>
            <a:r>
              <a:t> Ephesians 1:17 NIV</a:t>
            </a:r>
          </a:p>
          <a:p>
            <a:pPr>
              <a:spcBef>
                <a:spcPts val="4000"/>
              </a:spcBef>
            </a:pPr>
            <a:r>
              <a:rPr i="1"/>
              <a:t>But the one who prophesies speaks to people for their strengthening, encouraging and comfort.</a:t>
            </a:r>
            <a:r>
              <a:t> 1 Corinthians 14:3 NIV</a:t>
            </a:r>
          </a:p>
          <a:p>
            <a:pPr>
              <a:spcBef>
                <a:spcPts val="4000"/>
              </a:spcBef>
            </a:pPr>
            <a:r>
              <a:rPr i="1"/>
              <a:t>Follow the way of love and eagerly desire gifts of the Spirit, especially prophecy.</a:t>
            </a:r>
            <a:r>
              <a:t> 1 Corinthians 14:1 NIV</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ognize How God Speaks Specifically To You"/>
          <p:cNvSpPr txBox="1">
            <a:spLocks noGrp="1"/>
          </p:cNvSpPr>
          <p:nvPr>
            <p:ph type="title"/>
          </p:nvPr>
        </p:nvSpPr>
        <p:spPr>
          <a:xfrm>
            <a:off x="2146307" y="478434"/>
            <a:ext cx="20451294" cy="2686607"/>
          </a:xfrm>
          <a:prstGeom prst="rect">
            <a:avLst/>
          </a:prstGeom>
        </p:spPr>
        <p:txBody>
          <a:bodyPr/>
          <a:lstStyle/>
          <a:p>
            <a:r>
              <a:t>Recognize How God Speaks Specifically To You</a:t>
            </a:r>
          </a:p>
        </p:txBody>
      </p:sp>
      <p:sp>
        <p:nvSpPr>
          <p:cNvPr id="136" name="For God speaks again and again, though people do not recognize it. Job 33:14 NLT…"/>
          <p:cNvSpPr txBox="1">
            <a:spLocks noGrp="1"/>
          </p:cNvSpPr>
          <p:nvPr>
            <p:ph type="body" idx="1"/>
          </p:nvPr>
        </p:nvSpPr>
        <p:spPr>
          <a:prstGeom prst="rect">
            <a:avLst/>
          </a:prstGeom>
        </p:spPr>
        <p:txBody>
          <a:bodyPr/>
          <a:lstStyle/>
          <a:p>
            <a:pPr>
              <a:spcBef>
                <a:spcPts val="4200"/>
              </a:spcBef>
              <a:defRPr sz="4900"/>
            </a:pPr>
            <a:r>
              <a:rPr i="1"/>
              <a:t>For God speaks again and again, though people do not recognize it.</a:t>
            </a:r>
            <a:r>
              <a:t> Job 33:14 NLT</a:t>
            </a:r>
          </a:p>
          <a:p>
            <a:pPr>
              <a:spcBef>
                <a:spcPts val="4200"/>
              </a:spcBef>
              <a:defRPr sz="4900"/>
            </a:pPr>
            <a:r>
              <a:t>God speaks in a variety of ways. It may be through:</a:t>
            </a:r>
          </a:p>
          <a:p>
            <a:pPr lvl="3">
              <a:spcBef>
                <a:spcPts val="4200"/>
              </a:spcBef>
              <a:defRPr sz="4900"/>
            </a:pPr>
            <a:r>
              <a:t>The Bible – Dreams and Visions – Hearing the Holy Spirit – Interacting with Angels</a:t>
            </a:r>
          </a:p>
          <a:p>
            <a:pPr lvl="3">
              <a:spcBef>
                <a:spcPts val="4200"/>
              </a:spcBef>
              <a:defRPr sz="4900"/>
            </a:pPr>
            <a:r>
              <a:t>Prophetic Words – Nature – Music &amp; The Arts – Seeing, Hearing, Feeling, Sensing, Smelling, etc. The possibilities are endless!</a:t>
            </a:r>
          </a:p>
          <a:p>
            <a:pPr>
              <a:spcBef>
                <a:spcPts val="4200"/>
              </a:spcBef>
              <a:defRPr sz="4900" b="1"/>
            </a:pPr>
            <a:r>
              <a:t>It will benefit you to keep a journal or notes on how you hear God.</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Knowing Who God Really Is"/>
          <p:cNvSpPr txBox="1">
            <a:spLocks noGrp="1"/>
          </p:cNvSpPr>
          <p:nvPr>
            <p:ph type="title"/>
          </p:nvPr>
        </p:nvSpPr>
        <p:spPr>
          <a:prstGeom prst="rect">
            <a:avLst/>
          </a:prstGeom>
        </p:spPr>
        <p:txBody>
          <a:bodyPr/>
          <a:lstStyle/>
          <a:p>
            <a:r>
              <a:t>Knowing Who God Really Is</a:t>
            </a:r>
          </a:p>
        </p:txBody>
      </p:sp>
      <p:sp>
        <p:nvSpPr>
          <p:cNvPr id="139" name="Which of you fathers, if your son asks for a fish, will give him a snake instead? Or if he asks for an egg, will give him a scorpion?  Luke 11:11–12 NIV…"/>
          <p:cNvSpPr txBox="1">
            <a:spLocks noGrp="1"/>
          </p:cNvSpPr>
          <p:nvPr>
            <p:ph type="body" idx="1"/>
          </p:nvPr>
        </p:nvSpPr>
        <p:spPr>
          <a:prstGeom prst="rect">
            <a:avLst/>
          </a:prstGeom>
        </p:spPr>
        <p:txBody>
          <a:bodyPr/>
          <a:lstStyle/>
          <a:p>
            <a:pPr>
              <a:spcBef>
                <a:spcPts val="4000"/>
              </a:spcBef>
            </a:pPr>
            <a:r>
              <a:rPr i="1"/>
              <a:t>Which of you fathers, if your son asks for a fish, will give him a snake instead? Or if he asks for an egg, will give him a scorpion?</a:t>
            </a:r>
            <a:r>
              <a:t> </a:t>
            </a:r>
            <a:br/>
            <a:r>
              <a:t>Luke 11:11–12 NIV</a:t>
            </a:r>
          </a:p>
          <a:p>
            <a:pPr>
              <a:spcBef>
                <a:spcPts val="4000"/>
              </a:spcBef>
            </a:pPr>
            <a:r>
              <a:t>God is a loving Father who is not out to judge or harm you. He is not angry with you and He longs to relate to you like a father does with his children.</a:t>
            </a:r>
          </a:p>
          <a:p>
            <a:pPr>
              <a:spcBef>
                <a:spcPts val="4000"/>
              </a:spcBef>
            </a:pPr>
            <a:r>
              <a:t>We need to clean up any negative filters that may be clouding your ability to hear the Lord and properly interpret what He is saying.</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Recognizing False Voices"/>
          <p:cNvSpPr txBox="1">
            <a:spLocks noGrp="1"/>
          </p:cNvSpPr>
          <p:nvPr>
            <p:ph type="title"/>
          </p:nvPr>
        </p:nvSpPr>
        <p:spPr>
          <a:prstGeom prst="rect">
            <a:avLst/>
          </a:prstGeom>
        </p:spPr>
        <p:txBody>
          <a:bodyPr/>
          <a:lstStyle/>
          <a:p>
            <a:r>
              <a:t>Recognizing False Voices</a:t>
            </a:r>
          </a:p>
        </p:txBody>
      </p:sp>
      <p:sp>
        <p:nvSpPr>
          <p:cNvPr id="142" name="My sheep listen to my voice; I know them, and they follow me.  John 10:27 NIV…"/>
          <p:cNvSpPr txBox="1">
            <a:spLocks noGrp="1"/>
          </p:cNvSpPr>
          <p:nvPr>
            <p:ph type="body" idx="1"/>
          </p:nvPr>
        </p:nvSpPr>
        <p:spPr>
          <a:prstGeom prst="rect">
            <a:avLst/>
          </a:prstGeom>
        </p:spPr>
        <p:txBody>
          <a:bodyPr/>
          <a:lstStyle/>
          <a:p>
            <a:pPr>
              <a:spcBef>
                <a:spcPts val="4000"/>
              </a:spcBef>
            </a:pPr>
            <a:r>
              <a:rPr i="1"/>
              <a:t>My sheep listen to my voice; I know them, and they follow me. </a:t>
            </a:r>
            <a:br/>
            <a:r>
              <a:t>John 10:27 NIV</a:t>
            </a:r>
          </a:p>
          <a:p>
            <a:pPr>
              <a:spcBef>
                <a:spcPts val="4000"/>
              </a:spcBef>
            </a:pPr>
            <a:r>
              <a:t>We can get false voices of God in our minds that are from ourselves (past bad experiences) or the enemy.</a:t>
            </a:r>
          </a:p>
          <a:p>
            <a:pPr>
              <a:spcBef>
                <a:spcPts val="4000"/>
              </a:spcBef>
            </a:pPr>
            <a:r>
              <a:rPr b="1"/>
              <a:t>Characteristics of the false voices:</a:t>
            </a:r>
            <a:r>
              <a:t> unloving, harsh and judgmental; angry and disappointed with you; gives you bad intentions towards others; leads to unbiblical behavior.</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newing Your Mind"/>
          <p:cNvSpPr txBox="1">
            <a:spLocks noGrp="1"/>
          </p:cNvSpPr>
          <p:nvPr>
            <p:ph type="title"/>
          </p:nvPr>
        </p:nvSpPr>
        <p:spPr>
          <a:prstGeom prst="rect">
            <a:avLst/>
          </a:prstGeom>
        </p:spPr>
        <p:txBody>
          <a:bodyPr/>
          <a:lstStyle/>
          <a:p>
            <a:r>
              <a:t>Renewing Your Mind</a:t>
            </a:r>
          </a:p>
        </p:txBody>
      </p:sp>
      <p:sp>
        <p:nvSpPr>
          <p:cNvPr id="145" name="Do not conform to the pattern of this world, but be transformed by the renewing of your mind. Then you will be able to test and approve what God's will is—his good, pleasing and perfect will.  Romans 12:2 NIV…"/>
          <p:cNvSpPr txBox="1">
            <a:spLocks noGrp="1"/>
          </p:cNvSpPr>
          <p:nvPr>
            <p:ph type="body" idx="1"/>
          </p:nvPr>
        </p:nvSpPr>
        <p:spPr>
          <a:prstGeom prst="rect">
            <a:avLst/>
          </a:prstGeom>
        </p:spPr>
        <p:txBody>
          <a:bodyPr/>
          <a:lstStyle/>
          <a:p>
            <a:pPr>
              <a:spcBef>
                <a:spcPts val="3400"/>
              </a:spcBef>
            </a:pPr>
            <a:r>
              <a:rPr i="1"/>
              <a:t>Do not conform to the pattern of this world, but be transformed by the renewing of your mind. Then you will be able to test and approve what God's will is—his good, pleasing and perfect will. </a:t>
            </a:r>
            <a:br/>
            <a:r>
              <a:t>Romans 12:2 NIV</a:t>
            </a:r>
          </a:p>
          <a:p>
            <a:pPr>
              <a:spcBef>
                <a:spcPts val="3400"/>
              </a:spcBef>
            </a:pPr>
            <a:r>
              <a:t>We need to renew our minds ... away from the patterns of the world.</a:t>
            </a:r>
          </a:p>
          <a:p>
            <a:pPr>
              <a:spcBef>
                <a:spcPts val="3400"/>
              </a:spcBef>
            </a:pPr>
            <a:r>
              <a:t>You will need to eliminate fear, judgments and unbelief. </a:t>
            </a:r>
          </a:p>
          <a:p>
            <a:pPr>
              <a:spcBef>
                <a:spcPts val="3400"/>
              </a:spcBef>
            </a:pPr>
            <a:r>
              <a:t>Replace these with the fruit of the Spirit (Galatians 5:22–23): love, joy, peace, patience, kindness, goodness, faithfulness, gentleness and self-control.</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teps To Hear God Accurately"/>
          <p:cNvSpPr txBox="1">
            <a:spLocks noGrp="1"/>
          </p:cNvSpPr>
          <p:nvPr>
            <p:ph type="title"/>
          </p:nvPr>
        </p:nvSpPr>
        <p:spPr>
          <a:prstGeom prst="rect">
            <a:avLst/>
          </a:prstGeom>
        </p:spPr>
        <p:txBody>
          <a:bodyPr/>
          <a:lstStyle/>
          <a:p>
            <a:r>
              <a:t>Steps To Hear God Accurately</a:t>
            </a:r>
          </a:p>
        </p:txBody>
      </p:sp>
      <p:sp>
        <p:nvSpPr>
          <p:cNvPr id="148" name="Build a foundation of knowing who God is and understanding the Bible.…"/>
          <p:cNvSpPr txBox="1">
            <a:spLocks noGrp="1"/>
          </p:cNvSpPr>
          <p:nvPr>
            <p:ph type="body" idx="1"/>
          </p:nvPr>
        </p:nvSpPr>
        <p:spPr>
          <a:prstGeom prst="rect">
            <a:avLst/>
          </a:prstGeom>
        </p:spPr>
        <p:txBody>
          <a:bodyPr/>
          <a:lstStyle/>
          <a:p>
            <a:pPr marL="736600" indent="-736600">
              <a:spcBef>
                <a:spcPts val="4000"/>
              </a:spcBef>
              <a:buSzPct val="100000"/>
              <a:buAutoNum type="arabicPeriod"/>
            </a:pPr>
            <a:r>
              <a:t>Build a foundation of knowing who God is and understanding the Bible.</a:t>
            </a:r>
          </a:p>
          <a:p>
            <a:pPr marL="736600" indent="-736600">
              <a:spcBef>
                <a:spcPts val="4000"/>
              </a:spcBef>
              <a:buSzPct val="100000"/>
              <a:buAutoNum type="arabicPeriod"/>
            </a:pPr>
            <a:r>
              <a:t>Be aware that there is a spiritual atmosphere that can be open or closed.</a:t>
            </a:r>
          </a:p>
          <a:p>
            <a:pPr marL="736600" indent="-736600">
              <a:spcBef>
                <a:spcPts val="4000"/>
              </a:spcBef>
              <a:buSzPct val="100000"/>
              <a:buAutoNum type="arabicPeriod"/>
            </a:pPr>
            <a:r>
              <a:t>Keep track of what God is saying; research and follow up.</a:t>
            </a:r>
          </a:p>
          <a:p>
            <a:pPr marL="736600" indent="-736600">
              <a:spcBef>
                <a:spcPts val="4000"/>
              </a:spcBef>
              <a:buSzPct val="100000"/>
              <a:buAutoNum type="arabicPeriod"/>
            </a:pPr>
            <a:r>
              <a:t>It will take practice to learn to discern, so be willing to be wrong and learn from your mistakes.</a:t>
            </a:r>
          </a:p>
          <a:p>
            <a:pPr marL="736600" indent="-736600">
              <a:spcBef>
                <a:spcPts val="4000"/>
              </a:spcBef>
              <a:buSzPct val="100000"/>
              <a:buAutoNum type="arabicPeriod"/>
            </a:pPr>
            <a:r>
              <a:t>Activate what you hear by doing a practical step toward it.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How To Grow In Discernment"/>
          <p:cNvSpPr txBox="1">
            <a:spLocks noGrp="1"/>
          </p:cNvSpPr>
          <p:nvPr>
            <p:ph type="title"/>
          </p:nvPr>
        </p:nvSpPr>
        <p:spPr>
          <a:prstGeom prst="rect">
            <a:avLst/>
          </a:prstGeom>
        </p:spPr>
        <p:txBody>
          <a:bodyPr/>
          <a:lstStyle/>
          <a:p>
            <a:r>
              <a:t>How To Grow In Discernment</a:t>
            </a:r>
          </a:p>
        </p:txBody>
      </p:sp>
      <p:sp>
        <p:nvSpPr>
          <p:cNvPr id="151" name="But solid food is for the mature, who by constant use have trained themselves to distinguish good from evil. Hebrews 5:14 NIV…"/>
          <p:cNvSpPr txBox="1">
            <a:spLocks noGrp="1"/>
          </p:cNvSpPr>
          <p:nvPr>
            <p:ph type="body" idx="1"/>
          </p:nvPr>
        </p:nvSpPr>
        <p:spPr>
          <a:xfrm>
            <a:off x="2209800" y="3124162"/>
            <a:ext cx="20353846" cy="9228006"/>
          </a:xfrm>
          <a:prstGeom prst="rect">
            <a:avLst/>
          </a:prstGeom>
        </p:spPr>
        <p:txBody>
          <a:bodyPr/>
          <a:lstStyle/>
          <a:p>
            <a:pPr>
              <a:spcBef>
                <a:spcPts val="2100"/>
              </a:spcBef>
              <a:defRPr sz="5100"/>
            </a:pPr>
            <a:r>
              <a:rPr i="1"/>
              <a:t>But solid food is for the mature, who by constant use have trained themselves to distinguish good from evil.</a:t>
            </a:r>
            <a:r>
              <a:t> Hebrews 5:14 NIV</a:t>
            </a:r>
          </a:p>
          <a:p>
            <a:pPr marL="1193800" lvl="3" indent="-508000">
              <a:spcBef>
                <a:spcPts val="2100"/>
              </a:spcBef>
              <a:buSzPct val="48000"/>
              <a:buBlip>
                <a:blip r:embed="rId2"/>
              </a:buBlip>
              <a:defRPr sz="5100"/>
            </a:pPr>
            <a:r>
              <a:t>Believe that God wants to speak to you. </a:t>
            </a:r>
          </a:p>
          <a:p>
            <a:pPr marL="1193800" lvl="3" indent="-508000">
              <a:spcBef>
                <a:spcPts val="2100"/>
              </a:spcBef>
              <a:buSzPct val="48000"/>
              <a:buBlip>
                <a:blip r:embed="rId2"/>
              </a:buBlip>
              <a:defRPr sz="5100"/>
            </a:pPr>
            <a:r>
              <a:t>Spend time, regularly, quieting yourself to listen to God’s still, quiet voice. </a:t>
            </a:r>
          </a:p>
          <a:p>
            <a:pPr marL="1193800" lvl="3" indent="-508000">
              <a:spcBef>
                <a:spcPts val="2100"/>
              </a:spcBef>
              <a:buSzPct val="48000"/>
              <a:buBlip>
                <a:blip r:embed="rId2"/>
              </a:buBlip>
              <a:defRPr sz="5100"/>
            </a:pPr>
            <a:r>
              <a:t>Read the Bible so that He can speak to you through His written Word.</a:t>
            </a:r>
          </a:p>
          <a:p>
            <a:pPr marL="1193800" lvl="3" indent="-508000">
              <a:spcBef>
                <a:spcPts val="2100"/>
              </a:spcBef>
              <a:buSzPct val="48000"/>
              <a:buBlip>
                <a:blip r:embed="rId2"/>
              </a:buBlip>
              <a:defRPr sz="5100"/>
            </a:pPr>
            <a:r>
              <a:t>Practice hearing God by asking Him to speak to you and write down what you sense He is saying to you.</a:t>
            </a:r>
          </a:p>
          <a:p>
            <a:pPr marL="1193800" lvl="3" indent="-508000">
              <a:spcBef>
                <a:spcPts val="2100"/>
              </a:spcBef>
              <a:buSzPct val="48000"/>
              <a:buBlip>
                <a:blip r:embed="rId2"/>
              </a:buBlip>
              <a:defRPr sz="5100"/>
            </a:pPr>
            <a:r>
              <a:t>Embrace mistakes as part of your learning process.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More Resources On Hearing God"/>
          <p:cNvSpPr txBox="1">
            <a:spLocks noGrp="1"/>
          </p:cNvSpPr>
          <p:nvPr>
            <p:ph type="title"/>
          </p:nvPr>
        </p:nvSpPr>
        <p:spPr>
          <a:prstGeom prst="rect">
            <a:avLst/>
          </a:prstGeom>
        </p:spPr>
        <p:txBody>
          <a:bodyPr/>
          <a:lstStyle/>
          <a:p>
            <a:r>
              <a:t>More Resources On Hearing God</a:t>
            </a:r>
          </a:p>
        </p:txBody>
      </p:sp>
      <p:sp>
        <p:nvSpPr>
          <p:cNvPr id="154" name="Workshop: Discern God’s Voice: How to Know You’re Hearing Accurately…"/>
          <p:cNvSpPr txBox="1">
            <a:spLocks noGrp="1"/>
          </p:cNvSpPr>
          <p:nvPr>
            <p:ph type="body" idx="1"/>
          </p:nvPr>
        </p:nvSpPr>
        <p:spPr>
          <a:prstGeom prst="rect">
            <a:avLst/>
          </a:prstGeom>
        </p:spPr>
        <p:txBody>
          <a:bodyPr/>
          <a:lstStyle/>
          <a:p>
            <a:pPr>
              <a:spcBef>
                <a:spcPts val="4000"/>
              </a:spcBef>
            </a:pPr>
            <a:r>
              <a:rPr b="1"/>
              <a:t>Workshop: </a:t>
            </a:r>
            <a:r>
              <a:rPr i="1"/>
              <a:t>Discern God’s Voice: How to Know You’re Hearing Accurately</a:t>
            </a:r>
            <a:r>
              <a:t> </a:t>
            </a:r>
          </a:p>
          <a:p>
            <a:pPr>
              <a:spcBef>
                <a:spcPts val="4000"/>
              </a:spcBef>
            </a:pPr>
            <a:r>
              <a:rPr b="1"/>
              <a:t>Workshop:</a:t>
            </a:r>
            <a:r>
              <a:t> </a:t>
            </a:r>
            <a:r>
              <a:rPr i="1"/>
              <a:t>How to Activate Seeing and Hearing in the Spirit</a:t>
            </a:r>
            <a:r>
              <a:t> </a:t>
            </a:r>
          </a:p>
          <a:p>
            <a:pPr>
              <a:spcBef>
                <a:spcPts val="4000"/>
              </a:spcBef>
            </a:pPr>
            <a:r>
              <a:rPr b="1"/>
              <a:t>Book: </a:t>
            </a:r>
            <a:r>
              <a:rPr i="1"/>
              <a:t>Hearing God Every Day: Understanding the Supernatural Ways God Speaks to Us</a:t>
            </a:r>
            <a:r>
              <a:t> </a:t>
            </a:r>
          </a:p>
          <a:p>
            <a:pPr>
              <a:spcBef>
                <a:spcPts val="4000"/>
              </a:spcBef>
            </a:pPr>
            <a:r>
              <a:rPr b="1"/>
              <a:t>Book:</a:t>
            </a:r>
            <a:r>
              <a:t> </a:t>
            </a:r>
            <a:r>
              <a:rPr i="1"/>
              <a:t>God Spoke, Now What? Activating Your Prophetic Word</a:t>
            </a:r>
            <a:r>
              <a:t> </a:t>
            </a:r>
          </a:p>
          <a:p>
            <a:pPr algn="ctr">
              <a:spcBef>
                <a:spcPts val="8700"/>
              </a:spcBef>
              <a:defRPr b="1">
                <a:solidFill>
                  <a:schemeClr val="accent1">
                    <a:hueOff val="47394"/>
                    <a:satOff val="-25753"/>
                    <a:lumOff val="-7544"/>
                  </a:schemeClr>
                </a:solidFill>
              </a:defRPr>
            </a:pPr>
            <a:r>
              <a:t>Available At: DougAddison.Store</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4.png" descr="4.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Building Your House On Solid Ground"/>
          <p:cNvSpPr txBox="1">
            <a:spLocks noGrp="1"/>
          </p:cNvSpPr>
          <p:nvPr>
            <p:ph type="title"/>
          </p:nvPr>
        </p:nvSpPr>
        <p:spPr>
          <a:prstGeom prst="rect">
            <a:avLst/>
          </a:prstGeom>
        </p:spPr>
        <p:txBody>
          <a:bodyPr/>
          <a:lstStyle/>
          <a:p>
            <a:r>
              <a:t>Building Your House On Solid Ground</a:t>
            </a:r>
          </a:p>
        </p:txBody>
      </p:sp>
      <p:sp>
        <p:nvSpPr>
          <p:cNvPr id="159" name="Therefore everyone who hears these words of mine and puts them into practice is like a wise man who built his house on the rock. The rain came down, the streams rose, and the winds blew and beat against that house; yet it did not fall, because it had its foundation on the rock. Matthew 7:24–25 NIV…"/>
          <p:cNvSpPr txBox="1">
            <a:spLocks noGrp="1"/>
          </p:cNvSpPr>
          <p:nvPr>
            <p:ph type="body" idx="1"/>
          </p:nvPr>
        </p:nvSpPr>
        <p:spPr>
          <a:xfrm>
            <a:off x="2209800" y="2777572"/>
            <a:ext cx="20324309" cy="9630046"/>
          </a:xfrm>
          <a:prstGeom prst="rect">
            <a:avLst/>
          </a:prstGeom>
        </p:spPr>
        <p:txBody>
          <a:bodyPr/>
          <a:lstStyle/>
          <a:p>
            <a:pPr>
              <a:spcBef>
                <a:spcPts val="2900"/>
              </a:spcBef>
              <a:defRPr sz="5000"/>
            </a:pPr>
            <a:r>
              <a:rPr i="1"/>
              <a:t>Therefore everyone who hears these words of mine and puts them into practice is like a wise man who built his house on the rock. The rain came down, the streams rose, and the winds blew and beat against that house; yet it did not fall, because it had its foundation on the rock. </a:t>
            </a:r>
            <a:r>
              <a:t>Matthew 7:24–25 NIV</a:t>
            </a:r>
          </a:p>
          <a:p>
            <a:pPr>
              <a:spcBef>
                <a:spcPts val="2900"/>
              </a:spcBef>
              <a:defRPr sz="5000"/>
            </a:pPr>
            <a:r>
              <a:t>Jesus tells us that if we put the Word of God into practice, the things that we do will withstand the storms.</a:t>
            </a:r>
          </a:p>
          <a:p>
            <a:pPr>
              <a:spcBef>
                <a:spcPts val="2900"/>
              </a:spcBef>
              <a:defRPr sz="5000"/>
            </a:pPr>
            <a:r>
              <a:t>In this session, we are going to look at some solid biblical principles that you will need to build your life on.</a:t>
            </a:r>
          </a:p>
          <a:p>
            <a:pPr>
              <a:spcBef>
                <a:spcPts val="2900"/>
              </a:spcBef>
              <a:defRPr sz="5000"/>
            </a:pPr>
            <a:r>
              <a:t>For some people this will come easily, or you might need to battle more based on your past or the level of your calling.</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he Lord Wants You To Produce Wealth"/>
          <p:cNvSpPr txBox="1">
            <a:spLocks noGrp="1"/>
          </p:cNvSpPr>
          <p:nvPr>
            <p:ph type="title"/>
          </p:nvPr>
        </p:nvSpPr>
        <p:spPr>
          <a:prstGeom prst="rect">
            <a:avLst/>
          </a:prstGeom>
        </p:spPr>
        <p:txBody>
          <a:bodyPr/>
          <a:lstStyle/>
          <a:p>
            <a:r>
              <a:t>The Lord Wants You To Produce Wealth</a:t>
            </a:r>
          </a:p>
        </p:txBody>
      </p:sp>
      <p:sp>
        <p:nvSpPr>
          <p:cNvPr id="162" name="But remember the Lord your God, for it is he who gives you the ability to produce wealth, and so confirms his covenant, which he swore to your ancestors, as it is today. Deuteronomy 8:18 NIV…"/>
          <p:cNvSpPr txBox="1">
            <a:spLocks noGrp="1"/>
          </p:cNvSpPr>
          <p:nvPr>
            <p:ph type="body" idx="1"/>
          </p:nvPr>
        </p:nvSpPr>
        <p:spPr>
          <a:prstGeom prst="rect">
            <a:avLst/>
          </a:prstGeom>
        </p:spPr>
        <p:txBody>
          <a:bodyPr/>
          <a:lstStyle/>
          <a:p>
            <a:pPr>
              <a:spcBef>
                <a:spcPts val="4000"/>
              </a:spcBef>
            </a:pPr>
            <a:r>
              <a:rPr i="1"/>
              <a:t>But remember the Lord your God, for it is he who gives you the ability to produce wealth, and so confirms his covenant, which he swore to your ancestors, as it is today.</a:t>
            </a:r>
            <a:r>
              <a:t> Deuteronomy 8:18 NIV</a:t>
            </a:r>
          </a:p>
          <a:p>
            <a:pPr>
              <a:spcBef>
                <a:spcPts val="4000"/>
              </a:spcBef>
            </a:pPr>
            <a:r>
              <a:t>It is the Lord’s will for you to be blessed and produce wealth to be a blessing.</a:t>
            </a:r>
          </a:p>
          <a:p>
            <a:pPr>
              <a:spcBef>
                <a:spcPts val="4000"/>
              </a:spcBef>
            </a:pPr>
            <a:r>
              <a:t>Somehow the spirit of poverty came into the lives of Christians. </a:t>
            </a:r>
          </a:p>
          <a:p>
            <a:pPr>
              <a:spcBef>
                <a:spcPts val="4000"/>
              </a:spcBef>
            </a:pPr>
            <a:r>
              <a:t>We need to break out of the spirit of poverty and lack, and step up to be a blessing.</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rue Wealth Is Not Money"/>
          <p:cNvSpPr txBox="1">
            <a:spLocks noGrp="1"/>
          </p:cNvSpPr>
          <p:nvPr>
            <p:ph type="title"/>
          </p:nvPr>
        </p:nvSpPr>
        <p:spPr>
          <a:prstGeom prst="rect">
            <a:avLst/>
          </a:prstGeom>
        </p:spPr>
        <p:txBody>
          <a:bodyPr/>
          <a:lstStyle/>
          <a:p>
            <a:r>
              <a:t>True Wealth Is Not Money</a:t>
            </a:r>
          </a:p>
        </p:txBody>
      </p:sp>
      <p:sp>
        <p:nvSpPr>
          <p:cNvPr id="165" name="For where your treasure is, there your heart will be also.  Matthew 6:21 NIV…"/>
          <p:cNvSpPr txBox="1">
            <a:spLocks noGrp="1"/>
          </p:cNvSpPr>
          <p:nvPr>
            <p:ph type="body" idx="1"/>
          </p:nvPr>
        </p:nvSpPr>
        <p:spPr>
          <a:prstGeom prst="rect">
            <a:avLst/>
          </a:prstGeom>
        </p:spPr>
        <p:txBody>
          <a:bodyPr/>
          <a:lstStyle/>
          <a:p>
            <a:pPr>
              <a:spcBef>
                <a:spcPts val="4000"/>
              </a:spcBef>
              <a:defRPr sz="4700"/>
            </a:pPr>
            <a:r>
              <a:rPr i="1"/>
              <a:t>For where your treasure is, there your heart will be also.</a:t>
            </a:r>
            <a:r>
              <a:t> </a:t>
            </a:r>
            <a:br/>
            <a:r>
              <a:t>Matthew 6:21 NIV</a:t>
            </a:r>
          </a:p>
          <a:p>
            <a:pPr marL="952500" lvl="2" indent="-495300">
              <a:spcBef>
                <a:spcPts val="4000"/>
              </a:spcBef>
              <a:buSzPct val="133000"/>
              <a:buChar char="•"/>
              <a:defRPr sz="4700"/>
            </a:pPr>
            <a:r>
              <a:t>True wealth and riches is a relationship with God our Father through Jesus (Colossians 2:2–3)</a:t>
            </a:r>
          </a:p>
          <a:p>
            <a:pPr marL="952500" lvl="2" indent="-495300">
              <a:spcBef>
                <a:spcPts val="4000"/>
              </a:spcBef>
              <a:buSzPct val="133000"/>
              <a:buChar char="•"/>
              <a:defRPr sz="4700"/>
            </a:pPr>
            <a:r>
              <a:t>True wealth is found in the greatest commandment of love </a:t>
            </a:r>
            <a:br/>
            <a:r>
              <a:t>(Matthew 22:36–40)</a:t>
            </a:r>
          </a:p>
          <a:p>
            <a:pPr marL="952500" lvl="2" indent="-495300">
              <a:spcBef>
                <a:spcPts val="4000"/>
              </a:spcBef>
              <a:buSzPct val="133000"/>
              <a:buChar char="•"/>
              <a:defRPr sz="4700"/>
            </a:pPr>
            <a:r>
              <a:t>Being rich is not the size of your bank account (Romans 14:17)</a:t>
            </a:r>
          </a:p>
          <a:p>
            <a:pPr>
              <a:spcBef>
                <a:spcPts val="4000"/>
              </a:spcBef>
              <a:defRPr sz="4700"/>
            </a:pPr>
            <a:r>
              <a:t>As we get healed of the issues of our soul, the Lord can trust us with the true spiritual wealth (gifts and anointing) and financial wealth.</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Is The Bible Against Being Rich?"/>
          <p:cNvSpPr txBox="1">
            <a:spLocks noGrp="1"/>
          </p:cNvSpPr>
          <p:nvPr>
            <p:ph type="title"/>
          </p:nvPr>
        </p:nvSpPr>
        <p:spPr>
          <a:prstGeom prst="rect">
            <a:avLst/>
          </a:prstGeom>
        </p:spPr>
        <p:txBody>
          <a:bodyPr/>
          <a:lstStyle/>
          <a:p>
            <a:r>
              <a:t>Is The Bible Against Being Rich?</a:t>
            </a:r>
          </a:p>
        </p:txBody>
      </p:sp>
      <p:sp>
        <p:nvSpPr>
          <p:cNvPr id="168" name="Then Jesus said to his disciples, “I tell you the truth, it is very hard for a rich person to enter the Kingdom of Heaven.” Matthew 19:23 NLT…"/>
          <p:cNvSpPr txBox="1">
            <a:spLocks noGrp="1"/>
          </p:cNvSpPr>
          <p:nvPr>
            <p:ph type="body" idx="1"/>
          </p:nvPr>
        </p:nvSpPr>
        <p:spPr>
          <a:xfrm>
            <a:off x="2209800" y="2864821"/>
            <a:ext cx="20205220" cy="9616573"/>
          </a:xfrm>
          <a:prstGeom prst="rect">
            <a:avLst/>
          </a:prstGeom>
        </p:spPr>
        <p:txBody>
          <a:bodyPr/>
          <a:lstStyle/>
          <a:p>
            <a:pPr>
              <a:spcBef>
                <a:spcPts val="2600"/>
              </a:spcBef>
              <a:defRPr sz="4800"/>
            </a:pPr>
            <a:r>
              <a:rPr i="1"/>
              <a:t>Then Jesus said to his disciples, “I tell you the truth, it is very hard for a rich person to enter the Kingdom of Heaven.” </a:t>
            </a:r>
            <a:r>
              <a:t>Matthew 19:23 NLT</a:t>
            </a:r>
          </a:p>
          <a:p>
            <a:pPr>
              <a:spcBef>
                <a:spcPts val="2600"/>
              </a:spcBef>
              <a:defRPr sz="4800"/>
            </a:pPr>
            <a:r>
              <a:t>Jesus was not creating a doctrine that we cannot have money. He was speaking to an individual who had made money his god.</a:t>
            </a:r>
          </a:p>
          <a:p>
            <a:pPr>
              <a:spcBef>
                <a:spcPts val="2600"/>
              </a:spcBef>
              <a:defRPr sz="4800"/>
            </a:pPr>
            <a:r>
              <a:t>Jesus was not against money and wealth, and He had wealthy people around Him. He talked about having your heart and motives in line with the Lord.</a:t>
            </a:r>
          </a:p>
          <a:p>
            <a:pPr>
              <a:spcBef>
                <a:spcPts val="2600"/>
              </a:spcBef>
              <a:defRPr sz="4800"/>
            </a:pPr>
            <a:r>
              <a:t>When He cleansed the temple of the money changers, it was their dishonesty that He did not like (John 2:13-16).</a:t>
            </a:r>
          </a:p>
          <a:p>
            <a:pPr>
              <a:spcBef>
                <a:spcPts val="2600"/>
              </a:spcBef>
              <a:defRPr sz="4800"/>
            </a:pPr>
            <a:r>
              <a:t>Jewish people have this understanding, and they see financial blessing as worship to God.</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Money Can Be Dangerous"/>
          <p:cNvSpPr txBox="1">
            <a:spLocks noGrp="1"/>
          </p:cNvSpPr>
          <p:nvPr>
            <p:ph type="title"/>
          </p:nvPr>
        </p:nvSpPr>
        <p:spPr>
          <a:xfrm>
            <a:off x="1959884" y="478434"/>
            <a:ext cx="19956231" cy="2686607"/>
          </a:xfrm>
          <a:prstGeom prst="rect">
            <a:avLst/>
          </a:prstGeom>
        </p:spPr>
        <p:txBody>
          <a:bodyPr/>
          <a:lstStyle/>
          <a:p>
            <a:r>
              <a:t>Money Can Be Dangerous</a:t>
            </a:r>
          </a:p>
        </p:txBody>
      </p:sp>
      <p:sp>
        <p:nvSpPr>
          <p:cNvPr id="171" name="We need to:…"/>
          <p:cNvSpPr txBox="1">
            <a:spLocks noGrp="1"/>
          </p:cNvSpPr>
          <p:nvPr>
            <p:ph type="body" idx="1"/>
          </p:nvPr>
        </p:nvSpPr>
        <p:spPr>
          <a:xfrm>
            <a:off x="1909271" y="3022797"/>
            <a:ext cx="21234624" cy="9511476"/>
          </a:xfrm>
          <a:prstGeom prst="rect">
            <a:avLst/>
          </a:prstGeom>
        </p:spPr>
        <p:txBody>
          <a:bodyPr/>
          <a:lstStyle/>
          <a:p>
            <a:pPr>
              <a:spcBef>
                <a:spcPts val="1500"/>
              </a:spcBef>
              <a:defRPr sz="4800" b="1"/>
            </a:pPr>
            <a:r>
              <a:t>We need to:</a:t>
            </a:r>
          </a:p>
          <a:p>
            <a:pPr marL="1041400" lvl="2" indent="-673100">
              <a:spcBef>
                <a:spcPts val="1500"/>
              </a:spcBef>
              <a:buSzPct val="38000"/>
              <a:buBlip>
                <a:blip r:embed="rId2"/>
              </a:buBlip>
              <a:defRPr sz="4800"/>
            </a:pPr>
            <a:r>
              <a:t>make sure our heart is in the right place—God will test our motives</a:t>
            </a:r>
          </a:p>
          <a:p>
            <a:pPr marL="1041400" lvl="2" indent="-673100">
              <a:spcBef>
                <a:spcPts val="1500"/>
              </a:spcBef>
              <a:buSzPct val="38000"/>
              <a:buBlip>
                <a:blip r:embed="rId2"/>
              </a:buBlip>
              <a:defRPr sz="4800"/>
            </a:pPr>
            <a:r>
              <a:t>get rid of greed</a:t>
            </a:r>
          </a:p>
          <a:p>
            <a:pPr marL="1041400" lvl="2" indent="-673100">
              <a:spcBef>
                <a:spcPts val="1500"/>
              </a:spcBef>
              <a:buSzPct val="38000"/>
              <a:buBlip>
                <a:blip r:embed="rId2"/>
              </a:buBlip>
              <a:defRPr sz="4800"/>
            </a:pPr>
            <a:r>
              <a:t>deal with over-spending and shopping addictions</a:t>
            </a:r>
          </a:p>
          <a:p>
            <a:pPr marL="1041400" lvl="2" indent="-673100">
              <a:spcBef>
                <a:spcPts val="1500"/>
              </a:spcBef>
              <a:buSzPct val="38000"/>
              <a:buBlip>
                <a:blip r:embed="rId2"/>
              </a:buBlip>
              <a:defRPr sz="4800"/>
            </a:pPr>
            <a:r>
              <a:t>break out of a poverty mindset—realize that “with God all things are possible”</a:t>
            </a:r>
          </a:p>
          <a:p>
            <a:pPr marL="1041400" lvl="2" indent="-673100">
              <a:spcBef>
                <a:spcPts val="1500"/>
              </a:spcBef>
              <a:buSzPct val="38000"/>
              <a:buBlip>
                <a:blip r:embed="rId2"/>
              </a:buBlip>
              <a:defRPr sz="4800"/>
            </a:pPr>
            <a:r>
              <a:t>let go of guilt that says we cannot serve God and have money </a:t>
            </a:r>
          </a:p>
          <a:p>
            <a:pPr marL="1041400" lvl="2" indent="-673100">
              <a:spcBef>
                <a:spcPts val="1500"/>
              </a:spcBef>
              <a:buSzPct val="38000"/>
              <a:buBlip>
                <a:blip r:embed="rId2"/>
              </a:buBlip>
              <a:defRPr sz="4800"/>
            </a:pPr>
            <a:r>
              <a:t>discover the healthy balance that God intended us to have regarding money</a:t>
            </a:r>
          </a:p>
          <a:p>
            <a:pPr marL="1041400" lvl="2" indent="-673100">
              <a:spcBef>
                <a:spcPts val="1500"/>
              </a:spcBef>
              <a:buSzPct val="38000"/>
              <a:buBlip>
                <a:blip r:embed="rId2"/>
              </a:buBlip>
              <a:defRPr sz="4800"/>
            </a:pPr>
            <a:r>
              <a:t>expand our possibilities and get creative so that we can change the world with God’s love!</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A Balance Is Needed"/>
          <p:cNvSpPr txBox="1">
            <a:spLocks noGrp="1"/>
          </p:cNvSpPr>
          <p:nvPr>
            <p:ph type="title"/>
          </p:nvPr>
        </p:nvSpPr>
        <p:spPr>
          <a:prstGeom prst="rect">
            <a:avLst/>
          </a:prstGeom>
        </p:spPr>
        <p:txBody>
          <a:bodyPr/>
          <a:lstStyle/>
          <a:p>
            <a:r>
              <a:t>A Balance Is Needed</a:t>
            </a:r>
          </a:p>
        </p:txBody>
      </p:sp>
      <p:sp>
        <p:nvSpPr>
          <p:cNvPr id="174" name="For the love of money is a root of all kinds of evil. Some people, eager for money, have wandered from the faith and pierced themselves with many griefs. 1 Timothy 6:10 NIV…"/>
          <p:cNvSpPr txBox="1">
            <a:spLocks noGrp="1"/>
          </p:cNvSpPr>
          <p:nvPr>
            <p:ph type="body" idx="1"/>
          </p:nvPr>
        </p:nvSpPr>
        <p:spPr>
          <a:xfrm>
            <a:off x="2209800" y="2982686"/>
            <a:ext cx="20324309" cy="9575736"/>
          </a:xfrm>
          <a:prstGeom prst="rect">
            <a:avLst/>
          </a:prstGeom>
        </p:spPr>
        <p:txBody>
          <a:bodyPr/>
          <a:lstStyle/>
          <a:p>
            <a:pPr>
              <a:spcBef>
                <a:spcPts val="3000"/>
              </a:spcBef>
            </a:pPr>
            <a:r>
              <a:rPr i="1"/>
              <a:t>For the love of money is a root of all kinds of evil. Some people, eager for money, have wandered from the faith and pierced themselves with many griefs. </a:t>
            </a:r>
            <a:r>
              <a:t>1 Timothy 6:10 NIV</a:t>
            </a:r>
          </a:p>
          <a:p>
            <a:pPr>
              <a:spcBef>
                <a:spcPts val="3000"/>
              </a:spcBef>
            </a:pPr>
            <a:r>
              <a:t>One side is poverty and living a life where God’s grace is sufficient.</a:t>
            </a:r>
          </a:p>
          <a:p>
            <a:pPr>
              <a:spcBef>
                <a:spcPts val="3000"/>
              </a:spcBef>
            </a:pPr>
            <a:r>
              <a:t>The other side is getting caught up in the love of money and being motivated by greed and idolatry.</a:t>
            </a:r>
          </a:p>
          <a:p>
            <a:pPr>
              <a:spcBef>
                <a:spcPts val="3000"/>
              </a:spcBef>
            </a:pPr>
            <a:r>
              <a:t>We need to break the spirits of pride, greed and Mammon (serving money) and the spirit of poverty.</a:t>
            </a:r>
          </a:p>
          <a:p>
            <a:pPr>
              <a:spcBef>
                <a:spcPts val="3000"/>
              </a:spcBef>
            </a:pPr>
            <a:r>
              <a:t>We can live a balanced life—free and clear—so God can use us to bless others.</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Understanding Biblical Principles"/>
          <p:cNvSpPr txBox="1">
            <a:spLocks noGrp="1"/>
          </p:cNvSpPr>
          <p:nvPr>
            <p:ph type="title"/>
          </p:nvPr>
        </p:nvSpPr>
        <p:spPr>
          <a:xfrm>
            <a:off x="1680484" y="478434"/>
            <a:ext cx="19956231" cy="2686607"/>
          </a:xfrm>
          <a:prstGeom prst="rect">
            <a:avLst/>
          </a:prstGeom>
        </p:spPr>
        <p:txBody>
          <a:bodyPr/>
          <a:lstStyle/>
          <a:p>
            <a:r>
              <a:t>Understanding Biblical Principles</a:t>
            </a:r>
          </a:p>
        </p:txBody>
      </p:sp>
      <p:sp>
        <p:nvSpPr>
          <p:cNvPr id="177" name="There are principles that run throughout the Bible. These principles are not rules.…"/>
          <p:cNvSpPr txBox="1">
            <a:spLocks noGrp="1"/>
          </p:cNvSpPr>
          <p:nvPr>
            <p:ph type="body" idx="1"/>
          </p:nvPr>
        </p:nvSpPr>
        <p:spPr>
          <a:xfrm>
            <a:off x="918654" y="2587535"/>
            <a:ext cx="22546692" cy="9910096"/>
          </a:xfrm>
          <a:prstGeom prst="rect">
            <a:avLst/>
          </a:prstGeom>
        </p:spPr>
        <p:txBody>
          <a:bodyPr/>
          <a:lstStyle/>
          <a:p>
            <a:pPr>
              <a:spcBef>
                <a:spcPts val="1500"/>
              </a:spcBef>
              <a:defRPr sz="4600"/>
            </a:pPr>
            <a:r>
              <a:t>There are principles that run throughout the Bible. These principles are not rules. </a:t>
            </a:r>
          </a:p>
          <a:p>
            <a:pPr>
              <a:spcBef>
                <a:spcPts val="1500"/>
              </a:spcBef>
              <a:defRPr sz="4600"/>
            </a:pPr>
            <a:r>
              <a:t>They are laws of the Spirit or ways of the Spirit. </a:t>
            </a:r>
          </a:p>
          <a:p>
            <a:pPr marL="2108200" lvl="7" indent="-508000">
              <a:spcBef>
                <a:spcPts val="1500"/>
              </a:spcBef>
              <a:buSzPct val="133000"/>
              <a:buChar char="•"/>
              <a:defRPr sz="4600"/>
            </a:pPr>
            <a:r>
              <a:t>It’s better to give than to receive</a:t>
            </a:r>
          </a:p>
          <a:p>
            <a:pPr marL="2108200" lvl="7" indent="-508000">
              <a:spcBef>
                <a:spcPts val="600"/>
              </a:spcBef>
              <a:buSzPct val="133000"/>
              <a:buChar char="•"/>
              <a:defRPr sz="4600"/>
            </a:pPr>
            <a:r>
              <a:t>You must give to receive</a:t>
            </a:r>
          </a:p>
          <a:p>
            <a:pPr marL="2108200" lvl="7" indent="-508000">
              <a:spcBef>
                <a:spcPts val="600"/>
              </a:spcBef>
              <a:buSzPct val="133000"/>
              <a:buChar char="•"/>
              <a:defRPr sz="4600"/>
            </a:pPr>
            <a:r>
              <a:t>Whatever you sow you reap</a:t>
            </a:r>
          </a:p>
          <a:p>
            <a:pPr marL="2108200" lvl="7" indent="-508000">
              <a:spcBef>
                <a:spcPts val="600"/>
              </a:spcBef>
              <a:buSzPct val="133000"/>
              <a:buChar char="•"/>
              <a:defRPr sz="4600"/>
            </a:pPr>
            <a:r>
              <a:t>The last will be first</a:t>
            </a:r>
          </a:p>
          <a:p>
            <a:pPr marL="2108200" lvl="7" indent="-508000">
              <a:spcBef>
                <a:spcPts val="100"/>
              </a:spcBef>
              <a:buSzPct val="133000"/>
              <a:buChar char="•"/>
              <a:defRPr sz="4600"/>
            </a:pPr>
            <a:r>
              <a:t>Be humble and God will exalt you</a:t>
            </a:r>
          </a:p>
          <a:p>
            <a:pPr marL="2108200" lvl="7" indent="-508000">
              <a:spcBef>
                <a:spcPts val="200"/>
              </a:spcBef>
              <a:buSzPct val="133000"/>
              <a:buChar char="•"/>
              <a:defRPr sz="4600"/>
            </a:pPr>
            <a:r>
              <a:t>Love your enemies</a:t>
            </a:r>
          </a:p>
          <a:p>
            <a:pPr>
              <a:spcBef>
                <a:spcPts val="2200"/>
              </a:spcBef>
              <a:defRPr sz="4600"/>
            </a:pPr>
            <a:r>
              <a:t>Principles of the Bible work no matter who uses them. Many worldly teachings, coaching and business strategies pull on these principles but take out the life source. </a:t>
            </a:r>
          </a:p>
          <a:p>
            <a:pPr>
              <a:spcBef>
                <a:spcPts val="2200"/>
              </a:spcBef>
              <a:defRPr sz="4600"/>
            </a:pPr>
            <a:r>
              <a:t>A personal relationship with the Lord and the power of the Holy Spirit brings this to life.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he Most Powerful Principle"/>
          <p:cNvSpPr txBox="1">
            <a:spLocks noGrp="1"/>
          </p:cNvSpPr>
          <p:nvPr>
            <p:ph type="title"/>
          </p:nvPr>
        </p:nvSpPr>
        <p:spPr>
          <a:prstGeom prst="rect">
            <a:avLst/>
          </a:prstGeom>
        </p:spPr>
        <p:txBody>
          <a:bodyPr/>
          <a:lstStyle/>
          <a:p>
            <a:r>
              <a:t>The Most Powerful Principle</a:t>
            </a:r>
          </a:p>
        </p:txBody>
      </p:sp>
      <p:sp>
        <p:nvSpPr>
          <p:cNvPr id="180" name="Jesus replied: “‘Love the Lord your God with all your heart and with all your soul and with all your mind.’ … And the second is like it: ‘Love your neighbor as yourself.’ All the Law and the Prophets hang on these two commandments.” Matthew 22:37–40 NIV…"/>
          <p:cNvSpPr txBox="1">
            <a:spLocks noGrp="1"/>
          </p:cNvSpPr>
          <p:nvPr>
            <p:ph type="body" idx="1"/>
          </p:nvPr>
        </p:nvSpPr>
        <p:spPr>
          <a:xfrm>
            <a:off x="2209800" y="3023744"/>
            <a:ext cx="20324309" cy="9126537"/>
          </a:xfrm>
          <a:prstGeom prst="rect">
            <a:avLst/>
          </a:prstGeom>
        </p:spPr>
        <p:txBody>
          <a:bodyPr/>
          <a:lstStyle/>
          <a:p>
            <a:pPr>
              <a:spcBef>
                <a:spcPts val="2700"/>
              </a:spcBef>
            </a:pPr>
            <a:r>
              <a:rPr i="1"/>
              <a:t>Jesus replied: “‘Love the Lord your God with all your heart and with all your soul and with all your mind.’ … And the second is like it: ‘Love your neighbor as yourself.’ All the Law and the Prophets hang on these two commandments.”</a:t>
            </a:r>
            <a:r>
              <a:t> Matthew 22:37–40 NIV</a:t>
            </a:r>
          </a:p>
          <a:p>
            <a:pPr>
              <a:spcBef>
                <a:spcPts val="2700"/>
              </a:spcBef>
            </a:pPr>
            <a:r>
              <a:t>Jesus referred to this as the greatest commandment. It is not just love in general, but the love triune:</a:t>
            </a:r>
          </a:p>
          <a:p>
            <a:pPr lvl="8">
              <a:spcBef>
                <a:spcPts val="2700"/>
              </a:spcBef>
              <a:defRPr b="1"/>
            </a:pPr>
            <a:r>
              <a:t>Love God, love your neighbor, love yourself.</a:t>
            </a:r>
          </a:p>
          <a:p>
            <a:pPr>
              <a:spcBef>
                <a:spcPts val="2700"/>
              </a:spcBef>
            </a:pPr>
            <a:r>
              <a:t>As you bring these under the Lordship of Jesus, you will come into agreement with Heaven, and it is the secret to health and wealth—everything flows through this.</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he Principle Of Giving"/>
          <p:cNvSpPr txBox="1">
            <a:spLocks noGrp="1"/>
          </p:cNvSpPr>
          <p:nvPr>
            <p:ph type="title"/>
          </p:nvPr>
        </p:nvSpPr>
        <p:spPr>
          <a:prstGeom prst="rect">
            <a:avLst/>
          </a:prstGeom>
        </p:spPr>
        <p:txBody>
          <a:bodyPr/>
          <a:lstStyle/>
          <a:p>
            <a:r>
              <a:t>The Principle Of Giving</a:t>
            </a:r>
          </a:p>
        </p:txBody>
      </p:sp>
      <p:sp>
        <p:nvSpPr>
          <p:cNvPr id="183" name="Give, and it will be given to you. A good measure, pressed down, shaken together and running over, will be poured into your lap. For with the measure you use, it will be measured to you.” Luke 6:38 NIV…"/>
          <p:cNvSpPr txBox="1">
            <a:spLocks noGrp="1"/>
          </p:cNvSpPr>
          <p:nvPr>
            <p:ph type="body" idx="1"/>
          </p:nvPr>
        </p:nvSpPr>
        <p:spPr>
          <a:prstGeom prst="rect">
            <a:avLst/>
          </a:prstGeom>
        </p:spPr>
        <p:txBody>
          <a:bodyPr/>
          <a:lstStyle/>
          <a:p>
            <a:pPr>
              <a:spcBef>
                <a:spcPts val="4000"/>
              </a:spcBef>
            </a:pPr>
            <a:r>
              <a:rPr i="1"/>
              <a:t>Give, and it will be given to you. A good measure, pressed down, shaken together and running over, will be poured into your lap. For with the measure you use, it will be measured to you.”</a:t>
            </a:r>
            <a:r>
              <a:t> Luke 6:38 NIV</a:t>
            </a:r>
          </a:p>
          <a:p>
            <a:pPr>
              <a:spcBef>
                <a:spcPts val="4000"/>
              </a:spcBef>
            </a:pPr>
            <a:r>
              <a:t>Giving is the doorway to receiving but there is more to this message.</a:t>
            </a:r>
          </a:p>
          <a:p>
            <a:pPr>
              <a:spcBef>
                <a:spcPts val="4000"/>
              </a:spcBef>
            </a:pPr>
            <a:r>
              <a:t>The Lord wants you to give of your time, money, love and attention.</a:t>
            </a:r>
          </a:p>
          <a:p>
            <a:pPr>
              <a:spcBef>
                <a:spcPts val="4000"/>
              </a:spcBef>
            </a:pPr>
            <a:r>
              <a:t>You will need to give money such as tithes and offerings, but in the new global economy you can ask the Lord where to give.</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ithing Is Powerful"/>
          <p:cNvSpPr txBox="1">
            <a:spLocks noGrp="1"/>
          </p:cNvSpPr>
          <p:nvPr>
            <p:ph type="title"/>
          </p:nvPr>
        </p:nvSpPr>
        <p:spPr>
          <a:prstGeom prst="rect">
            <a:avLst/>
          </a:prstGeom>
        </p:spPr>
        <p:txBody>
          <a:bodyPr/>
          <a:lstStyle/>
          <a:p>
            <a:r>
              <a:t>Tithing Is Powerful</a:t>
            </a:r>
          </a:p>
        </p:txBody>
      </p:sp>
      <p:sp>
        <p:nvSpPr>
          <p:cNvPr id="186" name="“Bring the whole tithe into the storehouse, that there may be food in my house. Test me in this,” says the Lord Almighty, “and see if I will not throw open the floodgates of heaven and pour out so much blessing that there will not be room enough to store it.” Malachi 3:10 NIV…"/>
          <p:cNvSpPr txBox="1">
            <a:spLocks noGrp="1"/>
          </p:cNvSpPr>
          <p:nvPr>
            <p:ph type="body" idx="1"/>
          </p:nvPr>
        </p:nvSpPr>
        <p:spPr>
          <a:xfrm>
            <a:off x="2209800" y="2748759"/>
            <a:ext cx="20324309" cy="9845214"/>
          </a:xfrm>
          <a:prstGeom prst="rect">
            <a:avLst/>
          </a:prstGeom>
        </p:spPr>
        <p:txBody>
          <a:bodyPr/>
          <a:lstStyle/>
          <a:p>
            <a:pPr>
              <a:spcBef>
                <a:spcPts val="2300"/>
              </a:spcBef>
              <a:defRPr sz="5000"/>
            </a:pPr>
            <a:r>
              <a:rPr i="1"/>
              <a:t>“Bring the whole tithe into the storehouse, that there may be food in my house. Test me in this,” says the Lord Almighty, “and see if I will not throw open the floodgates of heaven and pour out so much blessing that there will not be room enough to store it.”</a:t>
            </a:r>
            <a:r>
              <a:t> Malachi 3:10 NIV</a:t>
            </a:r>
          </a:p>
          <a:p>
            <a:pPr>
              <a:spcBef>
                <a:spcPts val="2300"/>
              </a:spcBef>
              <a:defRPr sz="5000"/>
            </a:pPr>
            <a:r>
              <a:t>Tithing is important and it should be given to the places the Lord tells you. We don’t want to rob our local churches. </a:t>
            </a:r>
          </a:p>
          <a:p>
            <a:pPr>
              <a:spcBef>
                <a:spcPts val="2300"/>
              </a:spcBef>
              <a:defRPr sz="5000"/>
            </a:pPr>
            <a:r>
              <a:t>You can also tithe and give offerings into places that feed you spiritually or are doing things on the Earth that you support.</a:t>
            </a:r>
          </a:p>
          <a:p>
            <a:pPr>
              <a:spcBef>
                <a:spcPts val="2300"/>
              </a:spcBef>
              <a:defRPr sz="5000"/>
            </a:pPr>
            <a:r>
              <a:t>10% is a baseline for tithing in the Bible. It would be good to try to give more when possible but stay balanced.</a:t>
            </a:r>
          </a:p>
          <a:p>
            <a:pPr>
              <a:spcBef>
                <a:spcPts val="2300"/>
              </a:spcBef>
              <a:defRPr sz="5000"/>
            </a:pPr>
            <a:r>
              <a:t>It is important to not be legalistic … but don’t rob God.</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he Principle Of Seeking God First"/>
          <p:cNvSpPr txBox="1">
            <a:spLocks noGrp="1"/>
          </p:cNvSpPr>
          <p:nvPr>
            <p:ph type="title"/>
          </p:nvPr>
        </p:nvSpPr>
        <p:spPr>
          <a:prstGeom prst="rect">
            <a:avLst/>
          </a:prstGeom>
        </p:spPr>
        <p:txBody>
          <a:bodyPr/>
          <a:lstStyle/>
          <a:p>
            <a:r>
              <a:t>The Principle Of Seeking God First</a:t>
            </a:r>
          </a:p>
        </p:txBody>
      </p:sp>
      <p:sp>
        <p:nvSpPr>
          <p:cNvPr id="189" name="But seek first his kingdom and his righteousness, and all these things will be given to you as well. Matthew 6:33 NIV…"/>
          <p:cNvSpPr txBox="1">
            <a:spLocks noGrp="1"/>
          </p:cNvSpPr>
          <p:nvPr>
            <p:ph type="body" idx="1"/>
          </p:nvPr>
        </p:nvSpPr>
        <p:spPr>
          <a:xfrm>
            <a:off x="2209800" y="2706433"/>
            <a:ext cx="20312161" cy="9647069"/>
          </a:xfrm>
          <a:prstGeom prst="rect">
            <a:avLst/>
          </a:prstGeom>
        </p:spPr>
        <p:txBody>
          <a:bodyPr/>
          <a:lstStyle/>
          <a:p>
            <a:pPr>
              <a:spcBef>
                <a:spcPts val="4000"/>
              </a:spcBef>
            </a:pPr>
            <a:r>
              <a:rPr i="1"/>
              <a:t>But seek first his kingdom and his righteousness, and all these things will be given to you as well.</a:t>
            </a:r>
            <a:r>
              <a:t> Matthew 6:33 NIV</a:t>
            </a:r>
          </a:p>
          <a:p>
            <a:pPr>
              <a:spcBef>
                <a:spcPts val="4000"/>
              </a:spcBef>
            </a:pPr>
            <a:r>
              <a:t>We must first seek God in prayer on our decisions. When we are tempted to jump into something, slow down and inquire of the Lord. </a:t>
            </a:r>
          </a:p>
          <a:p>
            <a:pPr>
              <a:spcBef>
                <a:spcPts val="4000"/>
              </a:spcBef>
            </a:pPr>
            <a:r>
              <a:t>Ask God:</a:t>
            </a:r>
          </a:p>
          <a:p>
            <a:pPr marL="1511300" lvl="4" indent="-596900">
              <a:spcBef>
                <a:spcPts val="4000"/>
              </a:spcBef>
              <a:buSzPct val="49000"/>
              <a:buBlip>
                <a:blip r:embed="rId2"/>
              </a:buBlip>
            </a:pPr>
            <a:r>
              <a:t>If what you are doing is for now, later or not at all</a:t>
            </a:r>
          </a:p>
          <a:p>
            <a:pPr marL="1511300" lvl="4" indent="-596900">
              <a:spcBef>
                <a:spcPts val="4000"/>
              </a:spcBef>
              <a:buSzPct val="49000"/>
              <a:buBlip>
                <a:blip r:embed="rId2"/>
              </a:buBlip>
            </a:pPr>
            <a:r>
              <a:t>For the timing of the Lord</a:t>
            </a:r>
          </a:p>
          <a:p>
            <a:pPr marL="1511300" lvl="4" indent="-596900">
              <a:spcBef>
                <a:spcPts val="4000"/>
              </a:spcBef>
              <a:buSzPct val="49000"/>
              <a:buBlip>
                <a:blip r:embed="rId2"/>
              </a:buBlip>
            </a:pPr>
            <a:r>
              <a:t>What steps you need to take </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The Principle Of Being Proactive"/>
          <p:cNvSpPr txBox="1">
            <a:spLocks noGrp="1"/>
          </p:cNvSpPr>
          <p:nvPr>
            <p:ph type="title"/>
          </p:nvPr>
        </p:nvSpPr>
        <p:spPr>
          <a:prstGeom prst="rect">
            <a:avLst/>
          </a:prstGeom>
        </p:spPr>
        <p:txBody>
          <a:bodyPr/>
          <a:lstStyle/>
          <a:p>
            <a:r>
              <a:t>The Principle Of Being Proactive</a:t>
            </a:r>
          </a:p>
        </p:txBody>
      </p:sp>
      <p:sp>
        <p:nvSpPr>
          <p:cNvPr id="192" name="Ask and it will be given to you; seek and you will find; knock and the door will be opened to you. For everyone who asks receives; the one who seeks finds; and to the one who knocks, the door will be opened. Matthew 7:7–8 NIV…"/>
          <p:cNvSpPr txBox="1">
            <a:spLocks noGrp="1"/>
          </p:cNvSpPr>
          <p:nvPr>
            <p:ph type="body" idx="1"/>
          </p:nvPr>
        </p:nvSpPr>
        <p:spPr>
          <a:xfrm>
            <a:off x="2209800" y="3080942"/>
            <a:ext cx="20324309" cy="9238682"/>
          </a:xfrm>
          <a:prstGeom prst="rect">
            <a:avLst/>
          </a:prstGeom>
        </p:spPr>
        <p:txBody>
          <a:bodyPr/>
          <a:lstStyle/>
          <a:p>
            <a:pPr>
              <a:spcBef>
                <a:spcPts val="3100"/>
              </a:spcBef>
            </a:pPr>
            <a:r>
              <a:rPr i="1"/>
              <a:t>Ask and it will be given to you; seek and you will find; knock and the door will be opened to you. For everyone who asks receives; the one who seeks finds; and to the one who knocks, the door will be opened.</a:t>
            </a:r>
            <a:r>
              <a:t> Matthew 7:7–8 NIV</a:t>
            </a:r>
          </a:p>
          <a:p>
            <a:pPr>
              <a:spcBef>
                <a:spcPts val="3100"/>
              </a:spcBef>
            </a:pPr>
            <a:r>
              <a:t>Right after Jesus taught on the Lord's prayer, He talked about how to apply and activate what you are seeking.</a:t>
            </a:r>
          </a:p>
          <a:p>
            <a:pPr lvl="5">
              <a:spcBef>
                <a:spcPts val="3100"/>
              </a:spcBef>
            </a:pPr>
            <a:r>
              <a:t>Notice </a:t>
            </a:r>
            <a:r>
              <a:rPr b="1"/>
              <a:t>A</a:t>
            </a:r>
            <a:r>
              <a:t>sk, </a:t>
            </a:r>
            <a:r>
              <a:rPr b="1"/>
              <a:t>S</a:t>
            </a:r>
            <a:r>
              <a:t>eek, </a:t>
            </a:r>
            <a:r>
              <a:rPr b="1"/>
              <a:t>K</a:t>
            </a:r>
            <a:r>
              <a:t>nock has an acronym—</a:t>
            </a:r>
            <a:r>
              <a:rPr b="1"/>
              <a:t>ASK</a:t>
            </a:r>
          </a:p>
          <a:p>
            <a:pPr>
              <a:spcBef>
                <a:spcPts val="3100"/>
              </a:spcBef>
            </a:pPr>
            <a:r>
              <a:t>He did not say to sit on the couch and wait for the Lord to open the door for you. Although there are times to wait, you can take steps of preparation.</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Keynote Covers 09.21 thru (1).png" descr="Keynote Covers 09.21 thru (1).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You Have The Power To Change"/>
          <p:cNvSpPr txBox="1">
            <a:spLocks noGrp="1"/>
          </p:cNvSpPr>
          <p:nvPr>
            <p:ph type="title"/>
          </p:nvPr>
        </p:nvSpPr>
        <p:spPr>
          <a:prstGeom prst="rect">
            <a:avLst/>
          </a:prstGeom>
        </p:spPr>
        <p:txBody>
          <a:bodyPr/>
          <a:lstStyle/>
          <a:p>
            <a:r>
              <a:t>You Have The Power To Change</a:t>
            </a:r>
          </a:p>
        </p:txBody>
      </p:sp>
      <p:sp>
        <p:nvSpPr>
          <p:cNvPr id="197" name="I can do all things through Christ who strengthens me.  Philippians 4:13 NKJV…"/>
          <p:cNvSpPr txBox="1">
            <a:spLocks noGrp="1"/>
          </p:cNvSpPr>
          <p:nvPr>
            <p:ph type="body" idx="1"/>
          </p:nvPr>
        </p:nvSpPr>
        <p:spPr>
          <a:xfrm>
            <a:off x="2209800" y="2952940"/>
            <a:ext cx="20324309" cy="9420994"/>
          </a:xfrm>
          <a:prstGeom prst="rect">
            <a:avLst/>
          </a:prstGeom>
        </p:spPr>
        <p:txBody>
          <a:bodyPr/>
          <a:lstStyle/>
          <a:p>
            <a:pPr>
              <a:spcBef>
                <a:spcPts val="2900"/>
              </a:spcBef>
            </a:pPr>
            <a:r>
              <a:rPr i="1"/>
              <a:t>I can do all things through Christ who strengthens me.</a:t>
            </a:r>
            <a:r>
              <a:t> </a:t>
            </a:r>
            <a:br/>
            <a:r>
              <a:t>Philippians 4:13 NKJV</a:t>
            </a:r>
          </a:p>
          <a:p>
            <a:pPr>
              <a:spcBef>
                <a:spcPts val="2900"/>
              </a:spcBef>
            </a:pPr>
            <a:r>
              <a:rPr i="1"/>
              <a:t>But with God all things are possible.</a:t>
            </a:r>
            <a:r>
              <a:t> Matthew 19:26 NIV </a:t>
            </a:r>
          </a:p>
          <a:p>
            <a:pPr>
              <a:spcBef>
                <a:spcPts val="2900"/>
              </a:spcBef>
            </a:pPr>
            <a:r>
              <a:t>You have access to everything you need to succeed because the Holy Spirit is in you. </a:t>
            </a:r>
          </a:p>
          <a:p>
            <a:pPr marL="1397000" lvl="3" indent="-711200">
              <a:spcBef>
                <a:spcPts val="2900"/>
              </a:spcBef>
              <a:buSzPct val="72000"/>
              <a:buBlip>
                <a:blip r:embed="rId2"/>
              </a:buBlip>
            </a:pPr>
            <a:r>
              <a:t>God is for you</a:t>
            </a:r>
          </a:p>
          <a:p>
            <a:pPr marL="1397000" lvl="3" indent="-711200">
              <a:spcBef>
                <a:spcPts val="2900"/>
              </a:spcBef>
              <a:buSzPct val="72000"/>
              <a:buBlip>
                <a:blip r:embed="rId2"/>
              </a:buBlip>
            </a:pPr>
            <a:r>
              <a:t>God is not angry with you </a:t>
            </a:r>
          </a:p>
          <a:p>
            <a:pPr marL="1397000" lvl="3" indent="-711200">
              <a:spcBef>
                <a:spcPts val="2900"/>
              </a:spcBef>
              <a:buSzPct val="72000"/>
              <a:buBlip>
                <a:blip r:embed="rId2"/>
              </a:buBlip>
            </a:pPr>
            <a:r>
              <a:t>God loves you and desires for you to succeed and to prosper </a:t>
            </a:r>
          </a:p>
          <a:p>
            <a:pPr marL="1397000" lvl="3" indent="-711200">
              <a:spcBef>
                <a:spcPts val="2900"/>
              </a:spcBef>
              <a:buSzPct val="72000"/>
              <a:buBlip>
                <a:blip r:embed="rId2"/>
              </a:buBlip>
            </a:pPr>
            <a:r>
              <a:t>God is not punishing you</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ommon Ungodly Beliefs With Money"/>
          <p:cNvSpPr txBox="1">
            <a:spLocks noGrp="1"/>
          </p:cNvSpPr>
          <p:nvPr>
            <p:ph type="title"/>
          </p:nvPr>
        </p:nvSpPr>
        <p:spPr>
          <a:prstGeom prst="rect">
            <a:avLst/>
          </a:prstGeom>
        </p:spPr>
        <p:txBody>
          <a:bodyPr/>
          <a:lstStyle/>
          <a:p>
            <a:r>
              <a:t>Common Ungodly Beliefs With Money</a:t>
            </a:r>
          </a:p>
        </p:txBody>
      </p:sp>
      <p:sp>
        <p:nvSpPr>
          <p:cNvPr id="200" name="Unbelief…"/>
          <p:cNvSpPr txBox="1">
            <a:spLocks noGrp="1"/>
          </p:cNvSpPr>
          <p:nvPr>
            <p:ph type="body" idx="1"/>
          </p:nvPr>
        </p:nvSpPr>
        <p:spPr>
          <a:prstGeom prst="rect">
            <a:avLst/>
          </a:prstGeom>
        </p:spPr>
        <p:txBody>
          <a:bodyPr/>
          <a:lstStyle/>
          <a:p>
            <a:pPr marL="1447800" lvl="4" indent="-533400">
              <a:spcBef>
                <a:spcPts val="4000"/>
              </a:spcBef>
              <a:buSzPct val="100000"/>
              <a:buChar char="•"/>
            </a:pPr>
            <a:r>
              <a:t>Unbelief</a:t>
            </a:r>
          </a:p>
          <a:p>
            <a:pPr marL="1447800" lvl="4" indent="-533400">
              <a:spcBef>
                <a:spcPts val="4000"/>
              </a:spcBef>
              <a:buSzPct val="100000"/>
              <a:buChar char="•"/>
            </a:pPr>
            <a:r>
              <a:t>Poverty spirit </a:t>
            </a:r>
          </a:p>
          <a:p>
            <a:pPr marL="1447800" lvl="4" indent="-533400">
              <a:spcBef>
                <a:spcPts val="4000"/>
              </a:spcBef>
              <a:buSzPct val="100000"/>
              <a:buChar char="•"/>
            </a:pPr>
            <a:r>
              <a:t>Greed, Pride and Mammon</a:t>
            </a:r>
          </a:p>
          <a:p>
            <a:pPr marL="1447800" lvl="4" indent="-533400">
              <a:spcBef>
                <a:spcPts val="4000"/>
              </a:spcBef>
              <a:buSzPct val="100000"/>
              <a:buChar char="•"/>
            </a:pPr>
            <a:r>
              <a:t>Misunderstanding and misinterpretations of the Bible</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Unbelief Is Huge"/>
          <p:cNvSpPr txBox="1">
            <a:spLocks noGrp="1"/>
          </p:cNvSpPr>
          <p:nvPr>
            <p:ph type="title"/>
          </p:nvPr>
        </p:nvSpPr>
        <p:spPr>
          <a:prstGeom prst="rect">
            <a:avLst/>
          </a:prstGeom>
        </p:spPr>
        <p:txBody>
          <a:bodyPr/>
          <a:lstStyle/>
          <a:p>
            <a:r>
              <a:t>Unbelief Is Huge</a:t>
            </a:r>
          </a:p>
        </p:txBody>
      </p:sp>
      <p:sp>
        <p:nvSpPr>
          <p:cNvPr id="203" name="If you believe, you will receive whatever you ask for in prayer. Matthew 21:22 NIV…"/>
          <p:cNvSpPr txBox="1">
            <a:spLocks noGrp="1"/>
          </p:cNvSpPr>
          <p:nvPr>
            <p:ph type="body" idx="1"/>
          </p:nvPr>
        </p:nvSpPr>
        <p:spPr>
          <a:prstGeom prst="rect">
            <a:avLst/>
          </a:prstGeom>
        </p:spPr>
        <p:txBody>
          <a:bodyPr/>
          <a:lstStyle/>
          <a:p>
            <a:pPr>
              <a:spcBef>
                <a:spcPts val="4000"/>
              </a:spcBef>
            </a:pPr>
            <a:r>
              <a:rPr i="1"/>
              <a:t>If you believe, you will receive whatever you ask for in prayer. </a:t>
            </a:r>
            <a:r>
              <a:t>Matthew 21:22 NIV</a:t>
            </a:r>
          </a:p>
          <a:p>
            <a:pPr>
              <a:spcBef>
                <a:spcPts val="4000"/>
              </a:spcBef>
            </a:pPr>
            <a:r>
              <a:t>All your prayers might not be answered, but the fact is that Jesus talks a lot about unbelief, believing and having faith.</a:t>
            </a:r>
          </a:p>
          <a:p>
            <a:pPr>
              <a:spcBef>
                <a:spcPts val="4000"/>
              </a:spcBef>
            </a:pPr>
            <a:r>
              <a:t>Unbelief is a major killer of financial breakthrough and miracles in our own lives.</a:t>
            </a:r>
          </a:p>
          <a:p>
            <a:pPr>
              <a:spcBef>
                <a:spcPts val="4000"/>
              </a:spcBef>
            </a:pPr>
            <a:r>
              <a:t>Believe that the Lord wants to bless you!</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he Spirit Of Poverty And Debt"/>
          <p:cNvSpPr txBox="1">
            <a:spLocks noGrp="1"/>
          </p:cNvSpPr>
          <p:nvPr>
            <p:ph type="title"/>
          </p:nvPr>
        </p:nvSpPr>
        <p:spPr>
          <a:prstGeom prst="rect">
            <a:avLst/>
          </a:prstGeom>
        </p:spPr>
        <p:txBody>
          <a:bodyPr/>
          <a:lstStyle/>
          <a:p>
            <a:r>
              <a:t>The Spirit Of Poverty And Debt</a:t>
            </a:r>
          </a:p>
        </p:txBody>
      </p:sp>
      <p:sp>
        <p:nvSpPr>
          <p:cNvPr id="206" name="You earn wages, only to put them in a purse with holes in it.  Haggai 1:6 NIV…"/>
          <p:cNvSpPr txBox="1">
            <a:spLocks noGrp="1"/>
          </p:cNvSpPr>
          <p:nvPr>
            <p:ph type="body" idx="1"/>
          </p:nvPr>
        </p:nvSpPr>
        <p:spPr>
          <a:prstGeom prst="rect">
            <a:avLst/>
          </a:prstGeom>
        </p:spPr>
        <p:txBody>
          <a:bodyPr/>
          <a:lstStyle/>
          <a:p>
            <a:pPr>
              <a:spcBef>
                <a:spcPts val="4000"/>
              </a:spcBef>
            </a:pPr>
            <a:r>
              <a:rPr i="1"/>
              <a:t>You earn wages, only to put them in a purse with holes in it. </a:t>
            </a:r>
            <a:br/>
            <a:r>
              <a:t>Haggai 1:6 NIV</a:t>
            </a:r>
          </a:p>
          <a:p>
            <a:pPr>
              <a:spcBef>
                <a:spcPts val="4000"/>
              </a:spcBef>
            </a:pPr>
            <a:r>
              <a:t>Some people focus only on God and don’t care about earthly wealth—some are called to do this. But we can’t all take a poverty vow. </a:t>
            </a:r>
          </a:p>
          <a:p>
            <a:pPr>
              <a:spcBef>
                <a:spcPts val="4000"/>
              </a:spcBef>
            </a:pPr>
            <a:r>
              <a:t>Debt does not necessarily mean you have the poverty spirit.</a:t>
            </a:r>
          </a:p>
          <a:p>
            <a:pPr>
              <a:spcBef>
                <a:spcPts val="4000"/>
              </a:spcBef>
            </a:pPr>
            <a:r>
              <a:t>You might have generational ties or curses that need to be broken. </a:t>
            </a:r>
          </a:p>
          <a:p>
            <a:pPr>
              <a:spcBef>
                <a:spcPts val="4000"/>
              </a:spcBef>
            </a:pPr>
            <a:r>
              <a:t>You might need inner healing prayer to break off strongholds.</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ymptoms Of The Poverty Spirit"/>
          <p:cNvSpPr txBox="1">
            <a:spLocks noGrp="1"/>
          </p:cNvSpPr>
          <p:nvPr>
            <p:ph type="title"/>
          </p:nvPr>
        </p:nvSpPr>
        <p:spPr>
          <a:prstGeom prst="rect">
            <a:avLst/>
          </a:prstGeom>
        </p:spPr>
        <p:txBody>
          <a:bodyPr/>
          <a:lstStyle/>
          <a:p>
            <a:r>
              <a:t>Symptoms Of The Poverty Spirit</a:t>
            </a:r>
          </a:p>
        </p:txBody>
      </p:sp>
      <p:sp>
        <p:nvSpPr>
          <p:cNvPr id="209" name="In continual debt or have a family history of debt and bankruptcies…"/>
          <p:cNvSpPr txBox="1">
            <a:spLocks noGrp="1"/>
          </p:cNvSpPr>
          <p:nvPr>
            <p:ph type="body" idx="1"/>
          </p:nvPr>
        </p:nvSpPr>
        <p:spPr>
          <a:prstGeom prst="rect">
            <a:avLst/>
          </a:prstGeom>
        </p:spPr>
        <p:txBody>
          <a:bodyPr/>
          <a:lstStyle/>
          <a:p>
            <a:pPr marL="927100" lvl="2" indent="-469900">
              <a:spcBef>
                <a:spcPts val="4000"/>
              </a:spcBef>
              <a:buSzPct val="133000"/>
              <a:buChar char="•"/>
            </a:pPr>
            <a:r>
              <a:t>In continual debt or have a family history of debt and bankruptcies </a:t>
            </a:r>
          </a:p>
          <a:p>
            <a:pPr marL="927100" lvl="2" indent="-469900">
              <a:spcBef>
                <a:spcPts val="4000"/>
              </a:spcBef>
              <a:buSzPct val="133000"/>
              <a:buChar char="•"/>
            </a:pPr>
            <a:r>
              <a:t>Feel like a victim and seldom take risks</a:t>
            </a:r>
          </a:p>
          <a:p>
            <a:pPr marL="927100" lvl="2" indent="-469900">
              <a:spcBef>
                <a:spcPts val="4000"/>
              </a:spcBef>
              <a:buSzPct val="133000"/>
              <a:buChar char="•"/>
            </a:pPr>
            <a:r>
              <a:t>Jealous or angry with people who have money</a:t>
            </a:r>
          </a:p>
          <a:p>
            <a:pPr marL="927100" lvl="2" indent="-469900">
              <a:spcBef>
                <a:spcPts val="4000"/>
              </a:spcBef>
              <a:buSzPct val="133000"/>
              <a:buChar char="•"/>
            </a:pPr>
            <a:r>
              <a:t>You feel guilty or shameful over money</a:t>
            </a:r>
          </a:p>
          <a:p>
            <a:pPr>
              <a:spcBef>
                <a:spcPts val="6700"/>
              </a:spcBef>
            </a:pPr>
            <a:r>
              <a:t>We will do a prayer later to break the spirit of poverty. </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Greed, Pride And Mammon"/>
          <p:cNvSpPr txBox="1">
            <a:spLocks noGrp="1"/>
          </p:cNvSpPr>
          <p:nvPr>
            <p:ph type="title"/>
          </p:nvPr>
        </p:nvSpPr>
        <p:spPr>
          <a:xfrm>
            <a:off x="2213884" y="402234"/>
            <a:ext cx="19956231" cy="2686607"/>
          </a:xfrm>
          <a:prstGeom prst="rect">
            <a:avLst/>
          </a:prstGeom>
        </p:spPr>
        <p:txBody>
          <a:bodyPr/>
          <a:lstStyle/>
          <a:p>
            <a:r>
              <a:t>Greed, Pride And Mammon</a:t>
            </a:r>
          </a:p>
        </p:txBody>
      </p:sp>
      <p:sp>
        <p:nvSpPr>
          <p:cNvPr id="212" name="But those who desire to be rich fall into temptation and a snare, and into many foolish and harmful lusts which drown men in destruction and perdition. 1 Timothy 6:9 NKJV…"/>
          <p:cNvSpPr txBox="1">
            <a:spLocks noGrp="1"/>
          </p:cNvSpPr>
          <p:nvPr>
            <p:ph type="body" idx="1"/>
          </p:nvPr>
        </p:nvSpPr>
        <p:spPr>
          <a:xfrm>
            <a:off x="2209800" y="2766890"/>
            <a:ext cx="20324309" cy="9796396"/>
          </a:xfrm>
          <a:prstGeom prst="rect">
            <a:avLst/>
          </a:prstGeom>
        </p:spPr>
        <p:txBody>
          <a:bodyPr/>
          <a:lstStyle/>
          <a:p>
            <a:pPr>
              <a:spcBef>
                <a:spcPts val="2400"/>
              </a:spcBef>
              <a:defRPr sz="5000"/>
            </a:pPr>
            <a:r>
              <a:rPr i="1"/>
              <a:t>But those who desire to be rich fall into temptation and a snare, and into many foolish and harmful lusts which drown men in destruction and perdition.</a:t>
            </a:r>
            <a:r>
              <a:t> 1 Timothy 6:9 NKJV</a:t>
            </a:r>
          </a:p>
          <a:p>
            <a:pPr>
              <a:spcBef>
                <a:spcPts val="2400"/>
              </a:spcBef>
              <a:defRPr sz="5000"/>
            </a:pPr>
            <a:r>
              <a:t>Be careful not to get caught up in the love of money and being motivated by greed and idolatry.</a:t>
            </a:r>
          </a:p>
          <a:p>
            <a:pPr>
              <a:spcBef>
                <a:spcPts val="2400"/>
              </a:spcBef>
              <a:defRPr sz="5000"/>
            </a:pPr>
            <a:r>
              <a:t>You might need to get healed of greed, addiction, or poverty and debt, depending on your situation.</a:t>
            </a:r>
          </a:p>
          <a:p>
            <a:pPr>
              <a:spcBef>
                <a:spcPts val="2400"/>
              </a:spcBef>
              <a:defRPr sz="5000"/>
            </a:pPr>
            <a:r>
              <a:rPr i="1"/>
              <a:t>For the love of money is a root of all kinds of evil. Some people, eager for money, have wandered from the faith and pierced themselves with many griefs.</a:t>
            </a:r>
            <a:r>
              <a:t> 1 Timothy 6:10 NIV</a:t>
            </a:r>
          </a:p>
          <a:p>
            <a:pPr>
              <a:spcBef>
                <a:spcPts val="2400"/>
              </a:spcBef>
              <a:defRPr sz="5000"/>
            </a:pPr>
            <a:r>
              <a:t>Money is not evil—it is the </a:t>
            </a:r>
            <a:r>
              <a:rPr b="1"/>
              <a:t>love of money</a:t>
            </a:r>
            <a:r>
              <a:t> that brings you down.</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The Spirit Of Mammon"/>
          <p:cNvSpPr txBox="1">
            <a:spLocks noGrp="1"/>
          </p:cNvSpPr>
          <p:nvPr>
            <p:ph type="title"/>
          </p:nvPr>
        </p:nvSpPr>
        <p:spPr>
          <a:prstGeom prst="rect">
            <a:avLst/>
          </a:prstGeom>
        </p:spPr>
        <p:txBody>
          <a:bodyPr/>
          <a:lstStyle/>
          <a:p>
            <a:r>
              <a:t>The Spirit Of Mammon</a:t>
            </a:r>
          </a:p>
        </p:txBody>
      </p:sp>
      <p:sp>
        <p:nvSpPr>
          <p:cNvPr id="215" name="No one can serve two masters; for either he will hate the one and love the other, or else he will be loyal to the one and despise the other. You cannot serve God and mammon. Matthew 6:24 NKJV…"/>
          <p:cNvSpPr txBox="1">
            <a:spLocks noGrp="1"/>
          </p:cNvSpPr>
          <p:nvPr>
            <p:ph type="body" idx="1"/>
          </p:nvPr>
        </p:nvSpPr>
        <p:spPr>
          <a:prstGeom prst="rect">
            <a:avLst/>
          </a:prstGeom>
        </p:spPr>
        <p:txBody>
          <a:bodyPr/>
          <a:lstStyle/>
          <a:p>
            <a:pPr>
              <a:spcBef>
                <a:spcPts val="3900"/>
              </a:spcBef>
            </a:pPr>
            <a:r>
              <a:rPr i="1"/>
              <a:t>No one can serve two masters; for either he will hate the one and love the other, or else he will be loyal to the one and despise the other. You cannot serve God and mammon.</a:t>
            </a:r>
            <a:r>
              <a:t> Matthew 6:24 NKJV</a:t>
            </a:r>
          </a:p>
          <a:p>
            <a:pPr>
              <a:spcBef>
                <a:spcPts val="3900"/>
              </a:spcBef>
            </a:pPr>
            <a:r>
              <a:t>Jesus indicates that Mammon is a god (you cannot serve God and Mammon).</a:t>
            </a:r>
          </a:p>
          <a:p>
            <a:pPr>
              <a:spcBef>
                <a:spcPts val="3900"/>
              </a:spcBef>
            </a:pPr>
            <a:r>
              <a:t>Mammon in the New Testament of the Bible is the worldly connection to money, material wealth, greediness and lust, to name a few.</a:t>
            </a:r>
          </a:p>
          <a:p>
            <a:pPr>
              <a:spcBef>
                <a:spcPts val="3900"/>
              </a:spcBef>
            </a:pPr>
            <a:r>
              <a:t>The 3-cord of Greed, Pride and Mammon is deadly and needs to be avoided and broken.</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God Will Use Money To Test You"/>
          <p:cNvSpPr txBox="1">
            <a:spLocks noGrp="1"/>
          </p:cNvSpPr>
          <p:nvPr>
            <p:ph type="title"/>
          </p:nvPr>
        </p:nvSpPr>
        <p:spPr>
          <a:prstGeom prst="rect">
            <a:avLst/>
          </a:prstGeom>
        </p:spPr>
        <p:txBody>
          <a:bodyPr/>
          <a:lstStyle/>
          <a:p>
            <a:r>
              <a:t>God Will Use Money To Test You</a:t>
            </a:r>
          </a:p>
        </p:txBody>
      </p:sp>
      <p:sp>
        <p:nvSpPr>
          <p:cNvPr id="218" name="Whoever can be trusted with very little can also be trusted with much, and whoever is dishonest with very little will also be dishonest with much. So if you have not been trustworthy in handling worldly wealth, who will trust you with true riches? And if you have not been trustworthy with someone else's property, who will give you property of your own? Luke 16:10–12 NIV…"/>
          <p:cNvSpPr txBox="1">
            <a:spLocks noGrp="1"/>
          </p:cNvSpPr>
          <p:nvPr>
            <p:ph type="body" idx="1"/>
          </p:nvPr>
        </p:nvSpPr>
        <p:spPr>
          <a:xfrm>
            <a:off x="2029845" y="3141820"/>
            <a:ext cx="20324310" cy="8773314"/>
          </a:xfrm>
          <a:prstGeom prst="rect">
            <a:avLst/>
          </a:prstGeom>
        </p:spPr>
        <p:txBody>
          <a:bodyPr/>
          <a:lstStyle/>
          <a:p>
            <a:pPr>
              <a:spcBef>
                <a:spcPts val="2700"/>
              </a:spcBef>
            </a:pPr>
            <a:r>
              <a:rPr i="1"/>
              <a:t>Whoever can be trusted with very little can also be trusted with much, and whoever is dishonest with very little will also be dishonest with much. So if you have not been trustworthy in handling worldly wealth, who will trust you with true riches? And if you have not been trustworthy with someone else's property, who will give you property of your own?</a:t>
            </a:r>
            <a:r>
              <a:t> Luke 16:10–12 NIV</a:t>
            </a:r>
          </a:p>
          <a:p>
            <a:pPr>
              <a:spcBef>
                <a:spcPts val="2700"/>
              </a:spcBef>
            </a:pPr>
            <a:r>
              <a:t>If you can be trusted with earthly wealth, then you can be trusted with Kingdom wealth.</a:t>
            </a:r>
          </a:p>
          <a:p>
            <a:pPr>
              <a:spcBef>
                <a:spcPts val="2700"/>
              </a:spcBef>
            </a:pPr>
            <a:r>
              <a:t>Be fair and honest even if it hurts. Dishonesty is listed among the things God views as an abomination.</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Being Grateful And Content"/>
          <p:cNvSpPr txBox="1">
            <a:spLocks noGrp="1"/>
          </p:cNvSpPr>
          <p:nvPr>
            <p:ph type="title"/>
          </p:nvPr>
        </p:nvSpPr>
        <p:spPr>
          <a:prstGeom prst="rect">
            <a:avLst/>
          </a:prstGeom>
        </p:spPr>
        <p:txBody>
          <a:bodyPr/>
          <a:lstStyle/>
          <a:p>
            <a:r>
              <a:t>Being Grateful And Content</a:t>
            </a:r>
          </a:p>
        </p:txBody>
      </p:sp>
      <p:sp>
        <p:nvSpPr>
          <p:cNvPr id="221" name="I know what it is to be in need, and I know what it is to have plenty. I have learned the secret of being content in any and every situation, whether well fed or hungry, whether living in plenty or in want. I can do everything through him who gives me strength.  Philippians 4:12–13…"/>
          <p:cNvSpPr txBox="1">
            <a:spLocks noGrp="1"/>
          </p:cNvSpPr>
          <p:nvPr>
            <p:ph type="body" idx="1"/>
          </p:nvPr>
        </p:nvSpPr>
        <p:spPr>
          <a:prstGeom prst="rect">
            <a:avLst/>
          </a:prstGeom>
        </p:spPr>
        <p:txBody>
          <a:bodyPr/>
          <a:lstStyle/>
          <a:p>
            <a:pPr>
              <a:spcBef>
                <a:spcPts val="4000"/>
              </a:spcBef>
            </a:pPr>
            <a:r>
              <a:rPr i="1"/>
              <a:t>I know what it is to be in need, and I know what it is to have plenty. I have learned the secret of being content in any and every situation, whether well fed or hungry, whether living in plenty or in want. I can do everything through him who gives me strength.</a:t>
            </a:r>
            <a:r>
              <a:t> </a:t>
            </a:r>
            <a:br/>
            <a:r>
              <a:t>Philippians 4:12–13</a:t>
            </a:r>
          </a:p>
          <a:p>
            <a:pPr>
              <a:spcBef>
                <a:spcPts val="4000"/>
              </a:spcBef>
            </a:pPr>
            <a:r>
              <a:t>Contentment and gratitude are keys to the powerful principle of “I can do everything through Christ.”</a:t>
            </a:r>
          </a:p>
          <a:p>
            <a:pPr>
              <a:spcBef>
                <a:spcPts val="4000"/>
              </a:spcBef>
            </a:pPr>
            <a:r>
              <a:t>This will align you with the principles of the Bible and allow you to bless others.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rayer To Break The Spirit Of Mammon"/>
          <p:cNvSpPr txBox="1">
            <a:spLocks noGrp="1"/>
          </p:cNvSpPr>
          <p:nvPr>
            <p:ph type="title"/>
          </p:nvPr>
        </p:nvSpPr>
        <p:spPr>
          <a:xfrm>
            <a:off x="2214855" y="721865"/>
            <a:ext cx="19954290" cy="2686607"/>
          </a:xfrm>
          <a:prstGeom prst="rect">
            <a:avLst/>
          </a:prstGeom>
        </p:spPr>
        <p:txBody>
          <a:bodyPr/>
          <a:lstStyle/>
          <a:p>
            <a:r>
              <a:t>Prayer To Break The Spirit Of Mammon</a:t>
            </a:r>
          </a:p>
        </p:txBody>
      </p:sp>
      <p:sp>
        <p:nvSpPr>
          <p:cNvPr id="224" name="Lord, we break the ruling spirit of Mammon that Jesus spoke about—serving money as a god and all idolatry associated with it.…"/>
          <p:cNvSpPr txBox="1">
            <a:spLocks noGrp="1"/>
          </p:cNvSpPr>
          <p:nvPr>
            <p:ph type="body" idx="1"/>
          </p:nvPr>
        </p:nvSpPr>
        <p:spPr>
          <a:xfrm>
            <a:off x="2173883" y="3541541"/>
            <a:ext cx="20572693" cy="8662104"/>
          </a:xfrm>
          <a:prstGeom prst="rect">
            <a:avLst/>
          </a:prstGeom>
        </p:spPr>
        <p:txBody>
          <a:bodyPr/>
          <a:lstStyle/>
          <a:p>
            <a:pPr indent="12700">
              <a:spcBef>
                <a:spcPts val="4000"/>
              </a:spcBef>
            </a:pPr>
            <a:r>
              <a:t>Lord, we break the ruling spirit of Mammon that Jesus spoke about—serving money as a god and all idolatry associated with it. </a:t>
            </a:r>
          </a:p>
          <a:p>
            <a:pPr indent="12700">
              <a:spcBef>
                <a:spcPts val="4000"/>
              </a:spcBef>
            </a:pPr>
            <a:r>
              <a:t>We repent for and renounce any generational ties to idolatry, serving money and the spirit of Mammon.</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rayer to Break The Spirit of Poverty"/>
          <p:cNvSpPr txBox="1">
            <a:spLocks noGrp="1"/>
          </p:cNvSpPr>
          <p:nvPr>
            <p:ph type="title"/>
          </p:nvPr>
        </p:nvSpPr>
        <p:spPr>
          <a:prstGeom prst="rect">
            <a:avLst/>
          </a:prstGeom>
        </p:spPr>
        <p:txBody>
          <a:bodyPr/>
          <a:lstStyle/>
          <a:p>
            <a:r>
              <a:t>Prayer to Break The Spirit of Poverty </a:t>
            </a:r>
          </a:p>
        </p:txBody>
      </p:sp>
      <p:sp>
        <p:nvSpPr>
          <p:cNvPr id="227" name="Lord, we repent, renounce and break all curses, including generational ones having to do with poverty and debt. We break off every assignment that is coming against us.…"/>
          <p:cNvSpPr txBox="1">
            <a:spLocks noGrp="1"/>
          </p:cNvSpPr>
          <p:nvPr>
            <p:ph type="body" sz="half" idx="1"/>
          </p:nvPr>
        </p:nvSpPr>
        <p:spPr>
          <a:xfrm>
            <a:off x="1472765" y="3235117"/>
            <a:ext cx="21438470" cy="6180524"/>
          </a:xfrm>
          <a:prstGeom prst="rect">
            <a:avLst/>
          </a:prstGeom>
        </p:spPr>
        <p:txBody>
          <a:bodyPr/>
          <a:lstStyle/>
          <a:p>
            <a:pPr>
              <a:spcBef>
                <a:spcPts val="4000"/>
              </a:spcBef>
            </a:pPr>
            <a:r>
              <a:t>Lord, we repent, renounce and break all curses, including generational ones having to do with poverty and debt. We break off every assignment that is coming against us. </a:t>
            </a:r>
          </a:p>
          <a:p>
            <a:pPr>
              <a:spcBef>
                <a:spcPts val="4000"/>
              </a:spcBef>
            </a:pPr>
            <a:r>
              <a:t>Now Lord, release Your power, anointing and angels over our minds and finances to bring healing and solutions from Heaven.</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rayer to Break the Spirit of Greed"/>
          <p:cNvSpPr txBox="1">
            <a:spLocks noGrp="1"/>
          </p:cNvSpPr>
          <p:nvPr>
            <p:ph type="title"/>
          </p:nvPr>
        </p:nvSpPr>
        <p:spPr>
          <a:prstGeom prst="rect">
            <a:avLst/>
          </a:prstGeom>
        </p:spPr>
        <p:txBody>
          <a:bodyPr/>
          <a:lstStyle/>
          <a:p>
            <a:r>
              <a:t>Prayer to Break the Spirit of Greed</a:t>
            </a:r>
          </a:p>
        </p:txBody>
      </p:sp>
      <p:sp>
        <p:nvSpPr>
          <p:cNvPr id="230" name="Lord, we break the spirit of Greed and anything associated with it.…"/>
          <p:cNvSpPr txBox="1">
            <a:spLocks noGrp="1"/>
          </p:cNvSpPr>
          <p:nvPr>
            <p:ph type="body" idx="1"/>
          </p:nvPr>
        </p:nvSpPr>
        <p:spPr>
          <a:xfrm>
            <a:off x="1472765" y="3767738"/>
            <a:ext cx="21506741" cy="8295624"/>
          </a:xfrm>
          <a:prstGeom prst="rect">
            <a:avLst/>
          </a:prstGeom>
        </p:spPr>
        <p:txBody>
          <a:bodyPr/>
          <a:lstStyle/>
          <a:p>
            <a:pPr indent="12700">
              <a:spcBef>
                <a:spcPts val="4000"/>
              </a:spcBef>
            </a:pPr>
            <a:r>
              <a:t>Lord, we break the spirit of Greed and anything associated with it.</a:t>
            </a:r>
          </a:p>
          <a:p>
            <a:pPr>
              <a:spcBef>
                <a:spcPts val="4000"/>
              </a:spcBef>
            </a:pPr>
            <a:r>
              <a:t>Lord, we repent, renounce and break all curses, including generational ones having to do with greed. We break off every assignment that is coming against us. </a:t>
            </a:r>
          </a:p>
          <a:p>
            <a:pPr>
              <a:spcBef>
                <a:spcPts val="4000"/>
              </a:spcBef>
            </a:pPr>
            <a:r>
              <a:t>We now ask that You fill us with Your light and glory. We ask that every good and perfect gift would flow to us according to your Word. Fill us with love, joy and hope in Jesus’ Name.</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6.png" descr="6.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ractical Steps About Your Finances"/>
          <p:cNvSpPr txBox="1">
            <a:spLocks noGrp="1"/>
          </p:cNvSpPr>
          <p:nvPr>
            <p:ph type="title"/>
          </p:nvPr>
        </p:nvSpPr>
        <p:spPr>
          <a:xfrm>
            <a:off x="2213884" y="300634"/>
            <a:ext cx="19956231" cy="2686607"/>
          </a:xfrm>
          <a:prstGeom prst="rect">
            <a:avLst/>
          </a:prstGeom>
        </p:spPr>
        <p:txBody>
          <a:bodyPr/>
          <a:lstStyle/>
          <a:p>
            <a:r>
              <a:t>Practical Steps About Your Finances</a:t>
            </a:r>
          </a:p>
        </p:txBody>
      </p:sp>
      <p:sp>
        <p:nvSpPr>
          <p:cNvPr id="235" name="Be wise and get advice, especially on big decisions.…"/>
          <p:cNvSpPr txBox="1">
            <a:spLocks noGrp="1"/>
          </p:cNvSpPr>
          <p:nvPr>
            <p:ph type="body" idx="1"/>
          </p:nvPr>
        </p:nvSpPr>
        <p:spPr>
          <a:xfrm>
            <a:off x="2209800" y="2698698"/>
            <a:ext cx="20324309" cy="9807591"/>
          </a:xfrm>
          <a:prstGeom prst="rect">
            <a:avLst/>
          </a:prstGeom>
        </p:spPr>
        <p:txBody>
          <a:bodyPr/>
          <a:lstStyle/>
          <a:p>
            <a:pPr marL="660400" indent="-660400">
              <a:spcBef>
                <a:spcPts val="2000"/>
              </a:spcBef>
              <a:buSzPct val="100000"/>
              <a:buAutoNum type="arabicPeriod"/>
              <a:defRPr sz="4800"/>
            </a:pPr>
            <a:r>
              <a:t>Be wise and get advice, especially on big decisions.</a:t>
            </a:r>
          </a:p>
          <a:p>
            <a:pPr marL="660400" indent="-660400">
              <a:spcBef>
                <a:spcPts val="2000"/>
              </a:spcBef>
              <a:buSzPct val="100000"/>
              <a:buAutoNum type="arabicPeriod"/>
              <a:defRPr sz="4800"/>
            </a:pPr>
            <a:r>
              <a:t>Learn to recognize God’s voice. God will guide you and speak to you about your money.</a:t>
            </a:r>
          </a:p>
          <a:p>
            <a:pPr marL="660400" indent="-660400">
              <a:spcBef>
                <a:spcPts val="2000"/>
              </a:spcBef>
              <a:buSzPct val="100000"/>
              <a:buAutoNum type="arabicPeriod"/>
              <a:defRPr sz="4800"/>
            </a:pPr>
            <a:r>
              <a:t>Learn to live within your means and use a budget or spending plan.</a:t>
            </a:r>
          </a:p>
          <a:p>
            <a:pPr marL="660400" indent="-660400">
              <a:spcBef>
                <a:spcPts val="2000"/>
              </a:spcBef>
              <a:buSzPct val="100000"/>
              <a:buAutoNum type="arabicPeriod"/>
              <a:defRPr sz="4800"/>
            </a:pPr>
            <a:r>
              <a:t>Pay off debt and develop savings. </a:t>
            </a:r>
            <a:r>
              <a:rPr i="1"/>
              <a:t>(I have a separate get-out-of-debt mini-workshop on the community site if you need it.)</a:t>
            </a:r>
          </a:p>
          <a:p>
            <a:pPr marL="660400" indent="-660400">
              <a:spcBef>
                <a:spcPts val="2000"/>
              </a:spcBef>
              <a:buSzPct val="100000"/>
              <a:buAutoNum type="arabicPeriod"/>
              <a:defRPr sz="4800"/>
            </a:pPr>
            <a:r>
              <a:t>Develop a lifestyle of earning, giving, saving and spending in moderation.</a:t>
            </a:r>
          </a:p>
          <a:p>
            <a:pPr marL="660400" indent="-660400">
              <a:spcBef>
                <a:spcPts val="2000"/>
              </a:spcBef>
              <a:buSzPct val="100000"/>
              <a:buAutoNum type="arabicPeriod"/>
              <a:defRPr sz="4800"/>
            </a:pPr>
            <a:r>
              <a:t>Update your résumé and your skills. </a:t>
            </a:r>
          </a:p>
          <a:p>
            <a:pPr marL="660400" indent="-660400">
              <a:spcBef>
                <a:spcPts val="2000"/>
              </a:spcBef>
              <a:buSzPct val="100000"/>
              <a:buAutoNum type="arabicPeriod"/>
              <a:defRPr sz="4800"/>
            </a:pPr>
            <a:r>
              <a:t>Do your best at your job so if it comes time to cut staff, they will not want to lose you.</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Getting Out Of Debt"/>
          <p:cNvSpPr txBox="1">
            <a:spLocks noGrp="1"/>
          </p:cNvSpPr>
          <p:nvPr>
            <p:ph type="title"/>
          </p:nvPr>
        </p:nvSpPr>
        <p:spPr>
          <a:prstGeom prst="rect">
            <a:avLst/>
          </a:prstGeom>
        </p:spPr>
        <p:txBody>
          <a:bodyPr/>
          <a:lstStyle/>
          <a:p>
            <a:r>
              <a:t>Getting Out Of Debt</a:t>
            </a:r>
          </a:p>
        </p:txBody>
      </p:sp>
      <p:sp>
        <p:nvSpPr>
          <p:cNvPr id="238" name="Let no debt remain outstanding, except the continuing debt to love one another, for whoever loves others has fulfilled the law.  Romans 13:8 NIV…"/>
          <p:cNvSpPr txBox="1">
            <a:spLocks noGrp="1"/>
          </p:cNvSpPr>
          <p:nvPr>
            <p:ph type="body" idx="1"/>
          </p:nvPr>
        </p:nvSpPr>
        <p:spPr>
          <a:xfrm>
            <a:off x="2209800" y="3087368"/>
            <a:ext cx="20324309" cy="9335487"/>
          </a:xfrm>
          <a:prstGeom prst="rect">
            <a:avLst/>
          </a:prstGeom>
        </p:spPr>
        <p:txBody>
          <a:bodyPr/>
          <a:lstStyle/>
          <a:p>
            <a:pPr>
              <a:spcBef>
                <a:spcPts val="3300"/>
              </a:spcBef>
            </a:pPr>
            <a:r>
              <a:rPr i="1"/>
              <a:t>Let no debt remain outstanding, except the continuing debt to love one another, for whoever loves others has fulfilled the law. </a:t>
            </a:r>
            <a:br/>
            <a:r>
              <a:t>Romans 13:8 NIV</a:t>
            </a:r>
          </a:p>
          <a:p>
            <a:pPr>
              <a:spcBef>
                <a:spcPts val="3300"/>
              </a:spcBef>
            </a:pPr>
            <a:r>
              <a:t>Debt has become a new normal, but we can overcome it.</a:t>
            </a:r>
          </a:p>
          <a:p>
            <a:pPr>
              <a:spcBef>
                <a:spcPts val="3300"/>
              </a:spcBef>
            </a:pPr>
            <a:r>
              <a:t>Break off the shame and come into reality.</a:t>
            </a:r>
          </a:p>
          <a:p>
            <a:pPr>
              <a:spcBef>
                <a:spcPts val="3300"/>
              </a:spcBef>
            </a:pPr>
            <a:r>
              <a:t>Don’t be a victim. You have power to change and get a financial breakthrough. Use the money towards debt reduction or your goals.</a:t>
            </a:r>
          </a:p>
          <a:p>
            <a:pPr>
              <a:spcBef>
                <a:spcPts val="3300"/>
              </a:spcBef>
            </a:pPr>
            <a:r>
              <a:t>Work as a freelancer or take part-time side jobs.</a:t>
            </a:r>
          </a:p>
          <a:p>
            <a:pPr>
              <a:spcBef>
                <a:spcPts val="3300"/>
              </a:spcBef>
            </a:pPr>
            <a:r>
              <a:t>Clean houses, babysit, cook for others, gardening, fix cars, etc.</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Dave Ramsey’s 7 Baby Steps"/>
          <p:cNvSpPr txBox="1">
            <a:spLocks noGrp="1"/>
          </p:cNvSpPr>
          <p:nvPr>
            <p:ph type="title"/>
          </p:nvPr>
        </p:nvSpPr>
        <p:spPr>
          <a:prstGeom prst="rect">
            <a:avLst/>
          </a:prstGeom>
        </p:spPr>
        <p:txBody>
          <a:bodyPr/>
          <a:lstStyle/>
          <a:p>
            <a:r>
              <a:t>Dave Ramsey’s 7 Baby Steps</a:t>
            </a:r>
          </a:p>
        </p:txBody>
      </p:sp>
      <p:sp>
        <p:nvSpPr>
          <p:cNvPr id="241" name="Step 1: $1,000 In An Emergency Fund…"/>
          <p:cNvSpPr txBox="1">
            <a:spLocks noGrp="1"/>
          </p:cNvSpPr>
          <p:nvPr>
            <p:ph type="body" idx="1"/>
          </p:nvPr>
        </p:nvSpPr>
        <p:spPr>
          <a:xfrm>
            <a:off x="2209800" y="3034613"/>
            <a:ext cx="20324309" cy="9142498"/>
          </a:xfrm>
          <a:prstGeom prst="rect">
            <a:avLst/>
          </a:prstGeom>
        </p:spPr>
        <p:txBody>
          <a:bodyPr/>
          <a:lstStyle/>
          <a:p>
            <a:pPr>
              <a:spcBef>
                <a:spcPts val="2200"/>
              </a:spcBef>
              <a:defRPr sz="5100"/>
            </a:pPr>
            <a:r>
              <a:t>Step 1: $1,000 In An Emergency Fund</a:t>
            </a:r>
          </a:p>
          <a:p>
            <a:pPr>
              <a:spcBef>
                <a:spcPts val="2200"/>
              </a:spcBef>
              <a:defRPr sz="5100"/>
            </a:pPr>
            <a:r>
              <a:t>Step 2: Pay Off All Debt With The Debt Snowball</a:t>
            </a:r>
          </a:p>
          <a:p>
            <a:pPr>
              <a:spcBef>
                <a:spcPts val="2200"/>
              </a:spcBef>
              <a:defRPr sz="5100"/>
            </a:pPr>
            <a:r>
              <a:t>Step 3: Get 3 To 6 Months’ Expenses In Savings</a:t>
            </a:r>
          </a:p>
          <a:p>
            <a:pPr>
              <a:spcBef>
                <a:spcPts val="2200"/>
              </a:spcBef>
              <a:defRPr sz="5100"/>
            </a:pPr>
            <a:r>
              <a:t>Step 4: Invest 15% Of Income Into Roth IRAs And Pre-Tax Retirement</a:t>
            </a:r>
            <a:br/>
            <a:r>
              <a:t>            Plans</a:t>
            </a:r>
          </a:p>
          <a:p>
            <a:pPr>
              <a:spcBef>
                <a:spcPts val="2200"/>
              </a:spcBef>
              <a:defRPr sz="5100"/>
            </a:pPr>
            <a:r>
              <a:t>Step 5: College Funding</a:t>
            </a:r>
          </a:p>
          <a:p>
            <a:pPr>
              <a:spcBef>
                <a:spcPts val="2200"/>
              </a:spcBef>
              <a:defRPr sz="5100"/>
            </a:pPr>
            <a:r>
              <a:t>Step 6: Pay Off Your Home Early</a:t>
            </a:r>
          </a:p>
          <a:p>
            <a:pPr>
              <a:spcBef>
                <a:spcPts val="2200"/>
              </a:spcBef>
              <a:defRPr sz="5100"/>
            </a:pPr>
            <a:r>
              <a:t>Step 7: Build Wealth And Give</a:t>
            </a:r>
          </a:p>
          <a:p>
            <a:pPr>
              <a:spcBef>
                <a:spcPts val="2200"/>
              </a:spcBef>
              <a:defRPr sz="5100" b="1"/>
            </a:pPr>
            <a:r>
              <a:t>Dave Ramsey’s website: DaveRamsey.com</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Are You Sowing But Not Reaping?"/>
          <p:cNvSpPr txBox="1">
            <a:spLocks noGrp="1"/>
          </p:cNvSpPr>
          <p:nvPr>
            <p:ph type="title"/>
          </p:nvPr>
        </p:nvSpPr>
        <p:spPr>
          <a:xfrm>
            <a:off x="1731284" y="313334"/>
            <a:ext cx="19956231" cy="2686607"/>
          </a:xfrm>
          <a:prstGeom prst="rect">
            <a:avLst/>
          </a:prstGeom>
        </p:spPr>
        <p:txBody>
          <a:bodyPr/>
          <a:lstStyle/>
          <a:p>
            <a:r>
              <a:t>Are You Sowing But Not Reaping?</a:t>
            </a:r>
          </a:p>
        </p:txBody>
      </p:sp>
      <p:sp>
        <p:nvSpPr>
          <p:cNvPr id="244" name="Give, and it will be given to you. A good measure, pressed down, shaken together and running over, will be poured into your lap. For with the measure you use, it will be measured to you. Luke 6:38 NIV…"/>
          <p:cNvSpPr txBox="1">
            <a:spLocks noGrp="1"/>
          </p:cNvSpPr>
          <p:nvPr>
            <p:ph type="body" idx="1"/>
          </p:nvPr>
        </p:nvSpPr>
        <p:spPr>
          <a:xfrm>
            <a:off x="1487107" y="2562784"/>
            <a:ext cx="21892359" cy="10098317"/>
          </a:xfrm>
          <a:prstGeom prst="rect">
            <a:avLst/>
          </a:prstGeom>
        </p:spPr>
        <p:txBody>
          <a:bodyPr/>
          <a:lstStyle/>
          <a:p>
            <a:pPr>
              <a:spcBef>
                <a:spcPts val="1100"/>
              </a:spcBef>
              <a:defRPr sz="4700"/>
            </a:pPr>
            <a:r>
              <a:rPr i="1"/>
              <a:t>Give, and it will be given to you. A good measure, pressed down, shaken together and running over, will be poured into your lap. For with the measure you use, it will be measured to you.</a:t>
            </a:r>
            <a:r>
              <a:t> Luke 6:38 NIV</a:t>
            </a:r>
          </a:p>
          <a:p>
            <a:pPr>
              <a:spcBef>
                <a:spcPts val="1100"/>
              </a:spcBef>
              <a:defRPr sz="4700" b="1"/>
            </a:pPr>
            <a:r>
              <a:t>The context is “do not judge.”</a:t>
            </a:r>
          </a:p>
          <a:p>
            <a:pPr>
              <a:spcBef>
                <a:spcPts val="1100"/>
              </a:spcBef>
              <a:defRPr sz="4700"/>
            </a:pPr>
            <a:r>
              <a:rPr i="1"/>
              <a:t>Do not judge, and you will not be judged. Do not condemn, and you will not be condemned. Forgive, and you will be forgiven.</a:t>
            </a:r>
            <a:r>
              <a:t> Luke 6:37 NIV</a:t>
            </a:r>
          </a:p>
          <a:p>
            <a:pPr>
              <a:spcBef>
                <a:spcPts val="1100"/>
              </a:spcBef>
              <a:defRPr sz="4700" b="1"/>
            </a:pPr>
            <a:r>
              <a:t>The solution is to repent for judgments.</a:t>
            </a:r>
          </a:p>
          <a:p>
            <a:pPr>
              <a:spcBef>
                <a:spcPts val="1100"/>
              </a:spcBef>
              <a:defRPr sz="4700"/>
            </a:pPr>
            <a:r>
              <a:rPr i="1"/>
              <a:t>Why do you look at the speck of sawdust in your brother’s eye and pay no attention to the plank in your own eye? … You hypocrite, first take the plank out of your eye, and then you will see clearly to remove the speck from your brother’s eye.</a:t>
            </a:r>
            <a:r>
              <a:t> Luke 6:41–42 NIV</a:t>
            </a:r>
          </a:p>
          <a:p>
            <a:pPr>
              <a:spcBef>
                <a:spcPts val="1100"/>
              </a:spcBef>
              <a:defRPr sz="4700"/>
            </a:pPr>
            <a:r>
              <a:rPr b="1"/>
              <a:t>Prayer:</a:t>
            </a:r>
            <a:r>
              <a:t> Ask the Lord to show you if you have judgments against others and repent. Judgments will block financial blessing.</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How To Become A Benefactor"/>
          <p:cNvSpPr txBox="1">
            <a:spLocks noGrp="1"/>
          </p:cNvSpPr>
          <p:nvPr>
            <p:ph type="title"/>
          </p:nvPr>
        </p:nvSpPr>
        <p:spPr>
          <a:xfrm>
            <a:off x="2010684" y="491134"/>
            <a:ext cx="19956231" cy="2686607"/>
          </a:xfrm>
          <a:prstGeom prst="rect">
            <a:avLst/>
          </a:prstGeom>
        </p:spPr>
        <p:txBody>
          <a:bodyPr/>
          <a:lstStyle/>
          <a:p>
            <a:r>
              <a:t>How To Become A Benefactor</a:t>
            </a:r>
          </a:p>
        </p:txBody>
      </p:sp>
      <p:sp>
        <p:nvSpPr>
          <p:cNvPr id="247" name="The Lord will open for you His good storehouse, the heavens, to give rain to your land in its season and to bless all the work of your hand; and you shall lend to many nations, but you shall not borrow.  Deuteronomy 28:12 NASB…"/>
          <p:cNvSpPr txBox="1">
            <a:spLocks noGrp="1"/>
          </p:cNvSpPr>
          <p:nvPr>
            <p:ph type="body" idx="1"/>
          </p:nvPr>
        </p:nvSpPr>
        <p:spPr>
          <a:xfrm>
            <a:off x="1671542" y="3220863"/>
            <a:ext cx="21512189" cy="9086013"/>
          </a:xfrm>
          <a:prstGeom prst="rect">
            <a:avLst/>
          </a:prstGeom>
        </p:spPr>
        <p:txBody>
          <a:bodyPr/>
          <a:lstStyle/>
          <a:p>
            <a:pPr>
              <a:spcBef>
                <a:spcPts val="4000"/>
              </a:spcBef>
              <a:defRPr sz="4900"/>
            </a:pPr>
            <a:r>
              <a:rPr i="1"/>
              <a:t>The Lord will open for you His good storehouse, the heavens, to give rain to your land in its season and to bless all the work of your hand; and you shall lend to many nations, but you shall not borrow. </a:t>
            </a:r>
            <a:br/>
            <a:r>
              <a:t>Deuteronomy 28:12 NASB</a:t>
            </a:r>
          </a:p>
          <a:p>
            <a:pPr>
              <a:spcBef>
                <a:spcPts val="4000"/>
              </a:spcBef>
              <a:defRPr sz="4900"/>
            </a:pPr>
            <a:r>
              <a:t>A benefactor is a person or organization that gives money to others or a cause. </a:t>
            </a:r>
          </a:p>
          <a:p>
            <a:pPr>
              <a:spcBef>
                <a:spcPts val="4000"/>
              </a:spcBef>
              <a:defRPr sz="4900"/>
            </a:pPr>
            <a:r>
              <a:t>You can start doing this at the level you are right now even if you are in debt.</a:t>
            </a:r>
          </a:p>
          <a:p>
            <a:pPr marL="850900" indent="-457200">
              <a:spcBef>
                <a:spcPts val="3100"/>
              </a:spcBef>
              <a:buSzPct val="133000"/>
              <a:buChar char="•"/>
              <a:defRPr sz="4900"/>
            </a:pPr>
            <a:r>
              <a:t>Put money into a saving account or mark it for the purposes of extra giving</a:t>
            </a:r>
          </a:p>
          <a:p>
            <a:pPr marL="850900" indent="-457200">
              <a:spcBef>
                <a:spcPts val="3100"/>
              </a:spcBef>
              <a:buSzPct val="133000"/>
              <a:buChar char="•"/>
              <a:defRPr sz="4900"/>
            </a:pPr>
            <a:r>
              <a:t>$50 bill giveaway … this can be any amount; ask the Lord who to give it to</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rayer To Open The Heavens Over Your Finances"/>
          <p:cNvSpPr txBox="1">
            <a:spLocks noGrp="1"/>
          </p:cNvSpPr>
          <p:nvPr>
            <p:ph type="title"/>
          </p:nvPr>
        </p:nvSpPr>
        <p:spPr>
          <a:prstGeom prst="rect">
            <a:avLst/>
          </a:prstGeom>
        </p:spPr>
        <p:txBody>
          <a:bodyPr/>
          <a:lstStyle>
            <a:lvl1pPr>
              <a:defRPr sz="6600"/>
            </a:lvl1pPr>
          </a:lstStyle>
          <a:p>
            <a:r>
              <a:t>Prayer To Open The Heavens Over Your Finances</a:t>
            </a:r>
          </a:p>
        </p:txBody>
      </p:sp>
      <p:sp>
        <p:nvSpPr>
          <p:cNvPr id="250" name="Lord, we pray that You would open the Heavens over our finances. Reveal any blocks and barriers that could be hindering Your full flow of finances, provision and blessings.…"/>
          <p:cNvSpPr txBox="1">
            <a:spLocks noGrp="1"/>
          </p:cNvSpPr>
          <p:nvPr>
            <p:ph type="body" idx="1"/>
          </p:nvPr>
        </p:nvSpPr>
        <p:spPr>
          <a:prstGeom prst="rect">
            <a:avLst/>
          </a:prstGeom>
        </p:spPr>
        <p:txBody>
          <a:bodyPr/>
          <a:lstStyle/>
          <a:p>
            <a:pPr>
              <a:spcBef>
                <a:spcPts val="4000"/>
              </a:spcBef>
            </a:pPr>
            <a:r>
              <a:t>Lord, we pray that You would open the Heavens over our finances. Reveal any blocks and barriers that could be hindering Your full flow of finances, provision and blessings.</a:t>
            </a:r>
          </a:p>
          <a:p>
            <a:pPr>
              <a:spcBef>
                <a:spcPts val="4000"/>
              </a:spcBef>
            </a:pPr>
            <a:r>
              <a:rPr i="1"/>
              <a:t>But remember the Lord your God, for it is he who gives you the ability to produce wealth, and so confirms his covenant, which he swore to your ancestors, as it is today.</a:t>
            </a:r>
            <a:r>
              <a:t> Deuteronomy 8:18 NIV</a:t>
            </a:r>
          </a:p>
          <a:p>
            <a:pPr>
              <a:spcBef>
                <a:spcPts val="4000"/>
              </a:spcBef>
            </a:pPr>
            <a:r>
              <a:t>We pray for the ability to go beyond just getting by, and into a season of producing wealth that will bless the world. </a:t>
            </a: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What Are Your Financial Desires?"/>
          <p:cNvSpPr txBox="1">
            <a:spLocks noGrp="1"/>
          </p:cNvSpPr>
          <p:nvPr>
            <p:ph type="title"/>
          </p:nvPr>
        </p:nvSpPr>
        <p:spPr>
          <a:prstGeom prst="rect">
            <a:avLst/>
          </a:prstGeom>
        </p:spPr>
        <p:txBody>
          <a:bodyPr/>
          <a:lstStyle/>
          <a:p>
            <a:r>
              <a:t>What Are Your Financial Desires?</a:t>
            </a:r>
          </a:p>
        </p:txBody>
      </p:sp>
      <p:sp>
        <p:nvSpPr>
          <p:cNvPr id="253" name="Write out some bullet points on what you want to do financially. Make more money? Get out of debt? Develop savings, etc.?…"/>
          <p:cNvSpPr txBox="1">
            <a:spLocks noGrp="1"/>
          </p:cNvSpPr>
          <p:nvPr>
            <p:ph type="body" idx="1"/>
          </p:nvPr>
        </p:nvSpPr>
        <p:spPr>
          <a:prstGeom prst="rect">
            <a:avLst/>
          </a:prstGeom>
        </p:spPr>
        <p:txBody>
          <a:bodyPr/>
          <a:lstStyle/>
          <a:p>
            <a:pPr>
              <a:spcBef>
                <a:spcPts val="4000"/>
              </a:spcBef>
            </a:pPr>
            <a:r>
              <a:t>Write out some bullet points on what you want to do financially. Make more money? Get out of debt? Develop savings, etc.? </a:t>
            </a:r>
          </a:p>
          <a:p>
            <a:pPr>
              <a:spcBef>
                <a:spcPts val="4000"/>
              </a:spcBef>
            </a:pPr>
            <a:r>
              <a:t>Brainstorm this question—you are not committed to doing anything. You just need to get the ideas out. </a:t>
            </a:r>
          </a:p>
          <a:p>
            <a:pPr>
              <a:spcBef>
                <a:spcPts val="4000"/>
              </a:spcBef>
            </a:pPr>
            <a:r>
              <a:t>Write down a list then choose one or two to work on.</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One Small Thing Exercise"/>
          <p:cNvSpPr txBox="1">
            <a:spLocks noGrp="1"/>
          </p:cNvSpPr>
          <p:nvPr>
            <p:ph type="title"/>
          </p:nvPr>
        </p:nvSpPr>
        <p:spPr>
          <a:prstGeom prst="rect">
            <a:avLst/>
          </a:prstGeom>
        </p:spPr>
        <p:txBody>
          <a:bodyPr/>
          <a:lstStyle/>
          <a:p>
            <a:r>
              <a:t>One Small Thing Exercise</a:t>
            </a:r>
          </a:p>
        </p:txBody>
      </p:sp>
      <p:sp>
        <p:nvSpPr>
          <p:cNvPr id="256" name="Take some time in a place of worship and prayer and get as clear as you can on what you want to do or accomplish.…"/>
          <p:cNvSpPr txBox="1">
            <a:spLocks noGrp="1"/>
          </p:cNvSpPr>
          <p:nvPr>
            <p:ph type="body" idx="1"/>
          </p:nvPr>
        </p:nvSpPr>
        <p:spPr>
          <a:prstGeom prst="rect">
            <a:avLst/>
          </a:prstGeom>
        </p:spPr>
        <p:txBody>
          <a:bodyPr/>
          <a:lstStyle/>
          <a:p>
            <a:pPr marL="1485900" lvl="3" indent="-800100">
              <a:spcBef>
                <a:spcPts val="4000"/>
              </a:spcBef>
              <a:buSzPct val="64000"/>
              <a:buBlip>
                <a:blip r:embed="rId2"/>
              </a:buBlip>
            </a:pPr>
            <a:r>
              <a:t>Take some time in a place of worship and prayer and get as clear as you can on what you want to do or accomplish.</a:t>
            </a:r>
          </a:p>
          <a:p>
            <a:pPr marL="1485900" lvl="3" indent="-800100">
              <a:spcBef>
                <a:spcPts val="4000"/>
              </a:spcBef>
              <a:buSzPct val="64000"/>
              <a:buBlip>
                <a:blip r:embed="rId2"/>
              </a:buBlip>
            </a:pPr>
            <a:r>
              <a:t>Some larger goals might require more time and steps to get there.</a:t>
            </a:r>
          </a:p>
          <a:p>
            <a:pPr marL="1485900" lvl="3" indent="-800100">
              <a:spcBef>
                <a:spcPts val="4000"/>
              </a:spcBef>
              <a:buSzPct val="64000"/>
              <a:buBlip>
                <a:blip r:embed="rId2"/>
              </a:buBlip>
            </a:pPr>
            <a:r>
              <a:t>Write down anything you have been feeling you want to do—you don’t have to commit to doing these things.</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Decide On Something"/>
          <p:cNvSpPr txBox="1">
            <a:spLocks noGrp="1"/>
          </p:cNvSpPr>
          <p:nvPr>
            <p:ph type="title"/>
          </p:nvPr>
        </p:nvSpPr>
        <p:spPr>
          <a:prstGeom prst="rect">
            <a:avLst/>
          </a:prstGeom>
        </p:spPr>
        <p:txBody>
          <a:bodyPr/>
          <a:lstStyle/>
          <a:p>
            <a:r>
              <a:t>Decide On Something</a:t>
            </a:r>
          </a:p>
        </p:txBody>
      </p:sp>
      <p:sp>
        <p:nvSpPr>
          <p:cNvPr id="259" name="What is one decision or task you have been putting off that would change your life in some way if you did it?…"/>
          <p:cNvSpPr txBox="1">
            <a:spLocks noGrp="1"/>
          </p:cNvSpPr>
          <p:nvPr>
            <p:ph type="body" idx="1"/>
          </p:nvPr>
        </p:nvSpPr>
        <p:spPr>
          <a:prstGeom prst="rect">
            <a:avLst/>
          </a:prstGeom>
        </p:spPr>
        <p:txBody>
          <a:bodyPr/>
          <a:lstStyle/>
          <a:p>
            <a:pPr>
              <a:spcBef>
                <a:spcPts val="4000"/>
              </a:spcBef>
            </a:pPr>
            <a:r>
              <a:t>What is one decision or task you have been putting off that would change your life in some way if you did it? </a:t>
            </a:r>
          </a:p>
          <a:p>
            <a:pPr>
              <a:spcBef>
                <a:spcPts val="4000"/>
              </a:spcBef>
            </a:pPr>
            <a:r>
              <a:rPr b="1"/>
              <a:t>Examples: </a:t>
            </a:r>
            <a:r>
              <a:t>get out of debt; have extra money, get a better job, etc.</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Now Take A Step"/>
          <p:cNvSpPr txBox="1">
            <a:spLocks noGrp="1"/>
          </p:cNvSpPr>
          <p:nvPr>
            <p:ph type="title"/>
          </p:nvPr>
        </p:nvSpPr>
        <p:spPr>
          <a:prstGeom prst="rect">
            <a:avLst/>
          </a:prstGeom>
        </p:spPr>
        <p:txBody>
          <a:bodyPr/>
          <a:lstStyle/>
          <a:p>
            <a:r>
              <a:t>Now Take A Step</a:t>
            </a:r>
          </a:p>
        </p:txBody>
      </p:sp>
      <p:sp>
        <p:nvSpPr>
          <p:cNvPr id="262" name="What are one or two simple steps you can do today that will help you with your new decision?…"/>
          <p:cNvSpPr txBox="1">
            <a:spLocks noGrp="1"/>
          </p:cNvSpPr>
          <p:nvPr>
            <p:ph type="body" idx="1"/>
          </p:nvPr>
        </p:nvSpPr>
        <p:spPr>
          <a:prstGeom prst="rect">
            <a:avLst/>
          </a:prstGeom>
        </p:spPr>
        <p:txBody>
          <a:bodyPr/>
          <a:lstStyle/>
          <a:p>
            <a:pPr>
              <a:spcBef>
                <a:spcPts val="4000"/>
              </a:spcBef>
            </a:pPr>
            <a:r>
              <a:t>What are one or two simple steps you can do today that will help you with your new decision? </a:t>
            </a:r>
          </a:p>
          <a:p>
            <a:pPr>
              <a:spcBef>
                <a:spcPts val="4000"/>
              </a:spcBef>
            </a:pPr>
            <a:r>
              <a:rPr b="1"/>
              <a:t>Examples:</a:t>
            </a:r>
            <a:r>
              <a:t> write a letter or email to someone; make a phone call; purchase a book, DVD or organizer; do some research on the internet; take a class. </a:t>
            </a:r>
          </a:p>
          <a:p>
            <a:pPr>
              <a:spcBef>
                <a:spcPts val="4000"/>
              </a:spcBef>
            </a:pPr>
            <a:r>
              <a:t>Make sure you are specific and follow through by doing it right now or sometime today.</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3 Power Moves For You"/>
          <p:cNvSpPr txBox="1">
            <a:spLocks noGrp="1"/>
          </p:cNvSpPr>
          <p:nvPr>
            <p:ph type="title"/>
          </p:nvPr>
        </p:nvSpPr>
        <p:spPr>
          <a:prstGeom prst="rect">
            <a:avLst/>
          </a:prstGeom>
        </p:spPr>
        <p:txBody>
          <a:bodyPr/>
          <a:lstStyle/>
          <a:p>
            <a:r>
              <a:t>3 Power Moves For You</a:t>
            </a:r>
          </a:p>
        </p:txBody>
      </p:sp>
      <p:sp>
        <p:nvSpPr>
          <p:cNvPr id="265" name="You will also declare a thing, and it will be established for you; so light will shine on your ways. Job 22:28 NKJV…"/>
          <p:cNvSpPr txBox="1">
            <a:spLocks noGrp="1"/>
          </p:cNvSpPr>
          <p:nvPr>
            <p:ph type="body" idx="1"/>
          </p:nvPr>
        </p:nvSpPr>
        <p:spPr>
          <a:prstGeom prst="rect">
            <a:avLst/>
          </a:prstGeom>
        </p:spPr>
        <p:txBody>
          <a:bodyPr/>
          <a:lstStyle/>
          <a:p>
            <a:pPr>
              <a:spcBef>
                <a:spcPts val="4000"/>
              </a:spcBef>
            </a:pPr>
            <a:r>
              <a:rPr i="1"/>
              <a:t>You will also declare a thing, and it will be established for you; so light will shine on your ways.</a:t>
            </a:r>
            <a:r>
              <a:t> Job 22:28 NKJV</a:t>
            </a:r>
          </a:p>
          <a:p>
            <a:pPr marL="1422400" lvl="3" indent="-736600">
              <a:spcBef>
                <a:spcPts val="4000"/>
              </a:spcBef>
              <a:buSzPct val="100000"/>
              <a:buAutoNum type="arabicPeriod"/>
            </a:pPr>
            <a:r>
              <a:t>Decree Bible verses that support your goals.</a:t>
            </a:r>
          </a:p>
          <a:p>
            <a:pPr marL="1422400" lvl="3" indent="-736600">
              <a:spcBef>
                <a:spcPts val="4000"/>
              </a:spcBef>
              <a:buSzPct val="100000"/>
              <a:buAutoNum type="arabicPeriod"/>
            </a:pPr>
            <a:r>
              <a:t>Take Communion.</a:t>
            </a:r>
          </a:p>
          <a:p>
            <a:pPr marL="1422400" lvl="3" indent="-736600">
              <a:spcBef>
                <a:spcPts val="4000"/>
              </a:spcBef>
              <a:buSzPct val="100000"/>
              <a:buAutoNum type="arabicPeriod"/>
            </a:pPr>
            <a:r>
              <a:t>Go on a negative-thought-and-talk fast for the next 21 days.</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Bible Verses To Decree"/>
          <p:cNvSpPr txBox="1">
            <a:spLocks noGrp="1"/>
          </p:cNvSpPr>
          <p:nvPr>
            <p:ph type="title"/>
          </p:nvPr>
        </p:nvSpPr>
        <p:spPr>
          <a:prstGeom prst="rect">
            <a:avLst/>
          </a:prstGeom>
        </p:spPr>
        <p:txBody>
          <a:bodyPr/>
          <a:lstStyle/>
          <a:p>
            <a:r>
              <a:t>Bible Verses To Decree</a:t>
            </a:r>
          </a:p>
        </p:txBody>
      </p:sp>
      <p:sp>
        <p:nvSpPr>
          <p:cNvPr id="268" name="The Lord will open for you His good storehouse, the heavens, to give rain to your land in its season and to bless all the work of your hand; and you shall lend to many nations, but you shall not borrow. Deuteronomy 28:12 NASB…"/>
          <p:cNvSpPr txBox="1">
            <a:spLocks noGrp="1"/>
          </p:cNvSpPr>
          <p:nvPr>
            <p:ph type="body" idx="1"/>
          </p:nvPr>
        </p:nvSpPr>
        <p:spPr>
          <a:prstGeom prst="rect">
            <a:avLst/>
          </a:prstGeom>
        </p:spPr>
        <p:txBody>
          <a:bodyPr/>
          <a:lstStyle/>
          <a:p>
            <a:pPr>
              <a:spcBef>
                <a:spcPts val="6600"/>
              </a:spcBef>
            </a:pPr>
            <a:r>
              <a:rPr i="1"/>
              <a:t>The Lord will open for you His good storehouse, the heavens, to give rain to your land in its season and to bless all the work of your hand; and you shall lend to many nations, but you shall not borrow. </a:t>
            </a:r>
            <a:r>
              <a:t>Deuteronomy 28:12 NASB</a:t>
            </a:r>
          </a:p>
          <a:p>
            <a:pPr>
              <a:spcBef>
                <a:spcPts val="6600"/>
              </a:spcBef>
            </a:pPr>
            <a:r>
              <a:rPr i="1"/>
              <a:t>Call to me and I will answer you and tell you great and unsearchable things you do not know.</a:t>
            </a:r>
            <a:r>
              <a:t> Jeremiah 33:3 NIV</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7.png" descr="7.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Activation Prayer"/>
          <p:cNvSpPr txBox="1"/>
          <p:nvPr/>
        </p:nvSpPr>
        <p:spPr>
          <a:xfrm>
            <a:off x="8457939" y="5908806"/>
            <a:ext cx="7468122" cy="12096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spcBef>
                <a:spcPts val="2000"/>
              </a:spcBef>
              <a:defRPr sz="7000" b="1">
                <a:solidFill>
                  <a:schemeClr val="accent1">
                    <a:hueOff val="273562"/>
                    <a:satOff val="2937"/>
                    <a:lumOff val="-22233"/>
                  </a:schemeClr>
                </a:solidFill>
                <a:latin typeface="+mj-lt"/>
                <a:ea typeface="+mj-ea"/>
                <a:cs typeface="+mj-cs"/>
                <a:sym typeface="Helvetica"/>
              </a:defRPr>
            </a:lvl1pPr>
          </a:lstStyle>
          <a:p>
            <a:r>
              <a:t>Activation Prayer</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Q&amp;A with Doug"/>
          <p:cNvSpPr txBox="1"/>
          <p:nvPr/>
        </p:nvSpPr>
        <p:spPr>
          <a:xfrm>
            <a:off x="8801515" y="5908806"/>
            <a:ext cx="6780970" cy="12096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spcBef>
                <a:spcPts val="2000"/>
              </a:spcBef>
              <a:defRPr sz="7000" b="1">
                <a:solidFill>
                  <a:schemeClr val="accent1">
                    <a:hueOff val="273562"/>
                    <a:satOff val="2937"/>
                    <a:lumOff val="-22233"/>
                  </a:schemeClr>
                </a:solidFill>
                <a:latin typeface="+mj-lt"/>
                <a:ea typeface="+mj-ea"/>
                <a:cs typeface="+mj-cs"/>
                <a:sym typeface="Helvetica"/>
              </a:defRPr>
            </a:lvl1pPr>
          </a:lstStyle>
          <a:p>
            <a:r>
              <a:t>Q&amp;A with Doug</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break slide"/>
          <p:cNvSpPr txBox="1"/>
          <p:nvPr/>
        </p:nvSpPr>
        <p:spPr>
          <a:xfrm>
            <a:off x="10289347" y="5948362"/>
            <a:ext cx="3805306" cy="1819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5500" b="1">
                <a:latin typeface="+mj-lt"/>
                <a:ea typeface="+mj-ea"/>
                <a:cs typeface="+mj-cs"/>
                <a:sym typeface="Helvetica"/>
              </a:defRPr>
            </a:lvl1pPr>
          </a:lstStyle>
          <a:p>
            <a:r>
              <a:t>break slide</a:t>
            </a:r>
          </a:p>
        </p:txBody>
      </p:sp>
      <p:pic>
        <p:nvPicPr>
          <p:cNvPr id="277" name="8.png" descr="8.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5352</Words>
  <Application>Microsoft Macintosh PowerPoint</Application>
  <PresentationFormat>Custom</PresentationFormat>
  <Paragraphs>333</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Helvetica</vt:lpstr>
      <vt:lpstr>Helvetica Light</vt:lpstr>
      <vt:lpstr>Helvetica Neue</vt:lpstr>
      <vt:lpstr>White</vt:lpstr>
      <vt:lpstr>PowerPoint Presentation</vt:lpstr>
      <vt:lpstr>Restoring Your  Financial Storehouses</vt:lpstr>
      <vt:lpstr>Doug Addison</vt:lpstr>
      <vt:lpstr>Trainer Name</vt:lpstr>
      <vt:lpstr>What You Can And Cannot Do With The Notes</vt:lpstr>
      <vt:lpstr>What We Will Cover</vt:lpstr>
      <vt:lpstr>PowerPoint Presentation</vt:lpstr>
      <vt:lpstr>Open The Storehouses Of Blessings</vt:lpstr>
      <vt:lpstr>Doug Addison’s Background</vt:lpstr>
      <vt:lpstr>Hearing God Is A Major Key</vt:lpstr>
      <vt:lpstr>God Can Bless You In Any Season</vt:lpstr>
      <vt:lpstr>Finding A Way</vt:lpstr>
      <vt:lpstr>Going Beyond “Just Getting By”</vt:lpstr>
      <vt:lpstr>So What Is Stopping Us? </vt:lpstr>
      <vt:lpstr>Need To Overcome The Spirit Of Fear</vt:lpstr>
      <vt:lpstr>PowerPoint Presentation</vt:lpstr>
      <vt:lpstr>The Foundation For Hearing God</vt:lpstr>
      <vt:lpstr>Recognize How God Speaks Specifically To You</vt:lpstr>
      <vt:lpstr>Knowing Who God Really Is</vt:lpstr>
      <vt:lpstr>Recognizing False Voices</vt:lpstr>
      <vt:lpstr>Renewing Your Mind</vt:lpstr>
      <vt:lpstr>Steps To Hear God Accurately</vt:lpstr>
      <vt:lpstr>How To Grow In Discernment</vt:lpstr>
      <vt:lpstr>More Resources On Hearing God</vt:lpstr>
      <vt:lpstr>PowerPoint Presentation</vt:lpstr>
      <vt:lpstr>Building Your House On Solid Ground</vt:lpstr>
      <vt:lpstr>The Lord Wants You To Produce Wealth</vt:lpstr>
      <vt:lpstr>True Wealth Is Not Money</vt:lpstr>
      <vt:lpstr>Is The Bible Against Being Rich?</vt:lpstr>
      <vt:lpstr>Money Can Be Dangerous</vt:lpstr>
      <vt:lpstr>A Balance Is Needed</vt:lpstr>
      <vt:lpstr>Understanding Biblical Principles</vt:lpstr>
      <vt:lpstr>The Most Powerful Principle</vt:lpstr>
      <vt:lpstr>The Principle Of Giving</vt:lpstr>
      <vt:lpstr>Tithing Is Powerful</vt:lpstr>
      <vt:lpstr>The Principle Of Seeking God First</vt:lpstr>
      <vt:lpstr>The Principle Of Being Proactive</vt:lpstr>
      <vt:lpstr>PowerPoint Presentation</vt:lpstr>
      <vt:lpstr>You Have The Power To Change</vt:lpstr>
      <vt:lpstr>Common Ungodly Beliefs With Money</vt:lpstr>
      <vt:lpstr>Unbelief Is Huge</vt:lpstr>
      <vt:lpstr>The Spirit Of Poverty And Debt</vt:lpstr>
      <vt:lpstr>Symptoms Of The Poverty Spirit</vt:lpstr>
      <vt:lpstr>Greed, Pride And Mammon</vt:lpstr>
      <vt:lpstr>The Spirit Of Mammon</vt:lpstr>
      <vt:lpstr>God Will Use Money To Test You</vt:lpstr>
      <vt:lpstr>Being Grateful And Content</vt:lpstr>
      <vt:lpstr>Prayer To Break The Spirit Of Mammon</vt:lpstr>
      <vt:lpstr>Prayer to Break The Spirit of Poverty </vt:lpstr>
      <vt:lpstr>Prayer to Break the Spirit of Greed</vt:lpstr>
      <vt:lpstr>PowerPoint Presentation</vt:lpstr>
      <vt:lpstr>Practical Steps About Your Finances</vt:lpstr>
      <vt:lpstr>Getting Out Of Debt</vt:lpstr>
      <vt:lpstr>Dave Ramsey’s 7 Baby Steps</vt:lpstr>
      <vt:lpstr>Are You Sowing But Not Reaping?</vt:lpstr>
      <vt:lpstr>How To Become A Benefactor</vt:lpstr>
      <vt:lpstr>Prayer To Open The Heavens Over Your Finances</vt:lpstr>
      <vt:lpstr>What Are Your Financial Desires?</vt:lpstr>
      <vt:lpstr>One Small Thing Exercise</vt:lpstr>
      <vt:lpstr>Decide On Something</vt:lpstr>
      <vt:lpstr>Now Take A Step</vt:lpstr>
      <vt:lpstr>3 Power Moves For You</vt:lpstr>
      <vt:lpstr>Bible Verses To Decree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Krista Abbott</cp:lastModifiedBy>
  <cp:revision>1</cp:revision>
  <dcterms:modified xsi:type="dcterms:W3CDTF">2021-09-26T15:02:35Z</dcterms:modified>
</cp:coreProperties>
</file>